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9FC54-8A47-494A-9B58-C535BA5AB1A3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02938-862F-418D-B097-86CD8F94C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98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6B140BA-E628-4C8A-985B-1BE2DE035EDF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【</a:t>
            </a:r>
            <a:r>
              <a:rPr lang="zh-CN" altLang="en-US" smtClean="0"/>
              <a:t>人教版</a:t>
            </a:r>
            <a:r>
              <a:rPr lang="en-US" altLang="zh-CN" smtClean="0"/>
              <a:t>】2017</a:t>
            </a:r>
            <a:r>
              <a:rPr lang="zh-CN" altLang="en-US" smtClean="0"/>
              <a:t>春八年级物理下册：</a:t>
            </a:r>
            <a:r>
              <a:rPr lang="en-US" altLang="zh-CN" smtClean="0"/>
              <a:t>9.1《</a:t>
            </a:r>
            <a:r>
              <a:rPr lang="zh-CN" altLang="en-US" smtClean="0"/>
              <a:t>压强</a:t>
            </a:r>
            <a:r>
              <a:rPr lang="en-US" altLang="zh-CN" smtClean="0"/>
              <a:t>》ppt</a:t>
            </a:r>
            <a:r>
              <a:rPr lang="zh-CN" altLang="en-US" smtClean="0"/>
              <a:t>课件</a:t>
            </a:r>
          </a:p>
        </p:txBody>
      </p:sp>
      <p:sp>
        <p:nvSpPr>
          <p:cNvPr id="378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34771E7-74E2-4FC0-B56E-217A3F0F2D7D}" type="slidenum">
              <a:rPr lang="zh-CN" altLang="en-US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AEBB7A6-01C7-4F33-BECD-312A5A6C87CF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D5F7D7C-BEC8-4887-B8A4-4D79A45672B1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 noTextEdit="1"/>
          </p:cNvSpPr>
          <p:nvPr>
            <p:ph type="sldImg" idx="4294967295"/>
          </p:nvPr>
        </p:nvSpPr>
        <p:spPr bwMode="auto"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684213" y="4340225"/>
            <a:ext cx="5486400" cy="4116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出示两个重力不同底面积不同的两长方体，比较压力的作用效果。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D7FC404-2627-4C01-A47D-B477F93B66DA}" type="slidenum">
              <a:rPr lang="zh-CN" altLang="en-US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6E9302D-C19F-4DE8-9E5A-C3530A0E6BB0}" type="slidenum">
              <a:rPr lang="zh-CN" altLang="en-US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07D3433-C888-4188-ACD3-5B28BBCD517C}" type="slidenum">
              <a:rPr lang="zh-CN" altLang="en-US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9F29FC0-31B3-4F11-97FC-7179B039D60B}" type="slidenum">
              <a:rPr lang="zh-CN" altLang="en-US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F447B12-2EBE-41AE-BB13-6047D2F36AB9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C59DB3D-8C37-4DD2-9CF3-3AA1A808400D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E98F590-145B-48C0-82BB-CCC6650E8409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D511BC9-80D5-4A96-9535-FEB461375144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C6BC70D-921C-4610-8D3E-7E319C782536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062027E-9ECA-436C-A869-66DBB9A3D4CB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8704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文本占位符 8704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3072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5E9C58F-2DCE-4DB7-A711-350BBCD4E9F3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DEEA1B7-B845-40C1-9FF2-B506F898107E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578C38-1546-4AB9-8657-BBE53298C9FD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57B49EE-7BE3-4834-978A-EDF74C1992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758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578C38-1546-4AB9-8657-BBE53298C9FD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385C3B01-CF4E-47FE-9E00-60A505BE3E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068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578C38-1546-4AB9-8657-BBE53298C9FD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40CE792-8917-48DB-858D-C2F77A0D0B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33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578C38-1546-4AB9-8657-BBE53298C9FD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E9313B0-8161-4888-AA16-3FE01F10CF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954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578C38-1546-4AB9-8657-BBE53298C9FD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91E24A7-3707-4BB7-90FB-5229EE4C84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5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42875" y="642938"/>
            <a:ext cx="4352925" cy="58578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642938"/>
            <a:ext cx="4352925" cy="58578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5B75C-DBCA-4B0E-86AC-76E2E668670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125777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578C38-1546-4AB9-8657-BBE53298C9FD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2B88C42E-5442-4472-B3D3-3617F20ADA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585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83E79-4482-4350-8981-1FE53D939662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62C4EEF-F434-4302-8B27-106E8CD647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05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0001.&#20248;&#37239;&#32593;-&#25506;&#31350;&#21387;&#21147;&#30340;&#20316;&#29992;&#25928;&#26524;.fl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slide" Target="slide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hyperlink" Target="http://image.baidu.com/i?ct=503316480&amp;z=86937501&amp;tn=baiduimagedetail&amp;word=&#26023;&#22836;" TargetMode="External"/><Relationship Id="rId7" Type="http://schemas.openxmlformats.org/officeDocument/2006/relationships/image" Target="../media/image40.wmf"/><Relationship Id="rId12" Type="http://schemas.openxmlformats.org/officeDocument/2006/relationships/hyperlink" Target="0001.&#20248;&#37239;&#32593;-&#22686;&#22823;&#21644;&#20943;&#23567;&#21387;&#24378;.flv" TargetMode="External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jpeg"/><Relationship Id="rId11" Type="http://schemas.openxmlformats.org/officeDocument/2006/relationships/image" Target="../media/image43.jpeg"/><Relationship Id="rId5" Type="http://schemas.openxmlformats.org/officeDocument/2006/relationships/hyperlink" Target="http://image.baidu.com/i?ct=503316480&amp;z=178265650&amp;tn=baiduimagedetail&amp;word=&#22270;&#38025;" TargetMode="External"/><Relationship Id="rId10" Type="http://schemas.openxmlformats.org/officeDocument/2006/relationships/hyperlink" Target="AVSEQ17.DAT" TargetMode="External"/><Relationship Id="rId4" Type="http://schemas.openxmlformats.org/officeDocument/2006/relationships/image" Target="../media/image38.jpeg"/><Relationship Id="rId9" Type="http://schemas.openxmlformats.org/officeDocument/2006/relationships/image" Target="../media/image42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luna.cn/class.asp?LarCode=&#20799;&#31461;&#37197;&#39280;&amp;MidCode=&#21253;&#21253;&#31995;&#21015;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imgnews.baidu.com/ir?u=http://publish.it168.com/2004/1008/images/265895.jpg&amp;f=http://publish.it168.com/2004/1008/20041008007701.shtml?cchannel=11&amp;c=baid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.baidu.com/i?ct=503316480&amp;z=377693102&amp;tn=baiduimagedetail&amp;word=&#21828;&#26408;&#40479;" TargetMode="External"/><Relationship Id="rId13" Type="http://schemas.openxmlformats.org/officeDocument/2006/relationships/hyperlink" Target="0001.&#20248;&#37239;&#32593;-&#21160;&#29289;&#20943;&#23567;&#21387;&#24378;&#30340;&#26041;&#27861;.flv" TargetMode="External"/><Relationship Id="rId3" Type="http://schemas.openxmlformats.org/officeDocument/2006/relationships/image" Target="../media/image54.jpeg"/><Relationship Id="rId7" Type="http://schemas.openxmlformats.org/officeDocument/2006/relationships/image" Target="../media/image56.jpeg"/><Relationship Id="rId12" Type="http://schemas.openxmlformats.org/officeDocument/2006/relationships/image" Target="../media/image59.jpeg"/><Relationship Id="rId2" Type="http://schemas.openxmlformats.org/officeDocument/2006/relationships/hyperlink" Target="http://image.baidu.com/i?ct=503316480&amp;z=24093150&amp;tn=baiduimagedetail&amp;word=&#34633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.baidu.com/i?ct=503316480&amp;z=64546452&amp;tn=baiduimagedetail&amp;word=&#21828;&#26408;&#40479;" TargetMode="External"/><Relationship Id="rId11" Type="http://schemas.openxmlformats.org/officeDocument/2006/relationships/image" Target="../media/image58.jpeg"/><Relationship Id="rId5" Type="http://schemas.openxmlformats.org/officeDocument/2006/relationships/image" Target="../media/image55.jpeg"/><Relationship Id="rId10" Type="http://schemas.openxmlformats.org/officeDocument/2006/relationships/hyperlink" Target="http://image.baidu.com/i?ct=503316480&amp;z=55416401&amp;tn=baiduimagedetail&amp;word=&#21828;&#26408;&#40479;" TargetMode="External"/><Relationship Id="rId4" Type="http://schemas.openxmlformats.org/officeDocument/2006/relationships/hyperlink" Target="http://image.baidu.com/i?ct=503316480&amp;z=196077350&amp;tn=baiduimagedetail&amp;word=&#39558;&#39548;" TargetMode="External"/><Relationship Id="rId9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www.e9898.com/info/img_xiangxi120550.html" TargetMode="Externa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/>
          <p:cNvSpPr/>
          <p:nvPr/>
        </p:nvSpPr>
        <p:spPr>
          <a:xfrm>
            <a:off x="1187624" y="3140968"/>
            <a:ext cx="6351587" cy="1614487"/>
          </a:xfrm>
          <a:prstGeom prst="rect">
            <a:avLst/>
          </a:prstGeom>
          <a:noFill/>
          <a:ln w="9525">
            <a:noFill/>
          </a:ln>
        </p:spPr>
        <p:txBody>
          <a:bodyPr lIns="89667" tIns="44833" rIns="89667" bIns="44833"/>
          <a:lstStyle/>
          <a:p>
            <a:pPr marL="336550" indent="-336550" defTabSz="700405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zh-CN" sz="710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 </a:t>
            </a:r>
            <a:r>
              <a:rPr lang="zh-CN" altLang="en-US" sz="7800" b="1" noProof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第一节 压强</a:t>
            </a:r>
            <a:endParaRPr lang="zh-CN" altLang="en-US" sz="7800" b="1" noProof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1625833" y="973015"/>
            <a:ext cx="5763199" cy="7998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黑体"/>
                <a:ea typeface="黑体"/>
              </a:rPr>
              <a:t>第九章  压强 </a:t>
            </a:r>
          </a:p>
        </p:txBody>
      </p:sp>
    </p:spTree>
    <p:extLst>
      <p:ext uri="{BB962C8B-B14F-4D97-AF65-F5344CB8AC3E}">
        <p14:creationId xmlns:p14="http://schemas.microsoft.com/office/powerpoint/2010/main" val="2097915877"/>
      </p:ext>
    </p:extLst>
  </p:cSld>
  <p:clrMapOvr>
    <a:masterClrMapping/>
  </p:clrMapOvr>
  <p:transition spd="med"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12500" r="14861" b="12761"/>
          <a:stretch>
            <a:fillRect/>
          </a:stretch>
        </p:blipFill>
        <p:spPr bwMode="auto">
          <a:xfrm>
            <a:off x="-98425" y="14288"/>
            <a:ext cx="9123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7" name="Text Box 3"/>
          <p:cNvSpPr txBox="1"/>
          <p:nvPr/>
        </p:nvSpPr>
        <p:spPr>
          <a:xfrm>
            <a:off x="4784725" y="1270000"/>
            <a:ext cx="450850" cy="742950"/>
          </a:xfrm>
          <a:prstGeom prst="rect">
            <a:avLst/>
          </a:prstGeom>
          <a:noFill/>
          <a:ln w="9525">
            <a:noFill/>
          </a:ln>
        </p:spPr>
        <p:txBody>
          <a:bodyPr wrap="none" lIns="89667" tIns="44833" rIns="89667" bIns="44833">
            <a:spAutoFit/>
          </a:bodyPr>
          <a:lstStyle/>
          <a:p>
            <a:pPr algn="ctr" defTabSz="700405"/>
            <a:r>
              <a:rPr lang="en-US" altLang="zh-CN" sz="35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13668" name="Text Box 4"/>
          <p:cNvSpPr txBox="1"/>
          <p:nvPr/>
        </p:nvSpPr>
        <p:spPr>
          <a:xfrm>
            <a:off x="4737100" y="2197100"/>
            <a:ext cx="427038" cy="742950"/>
          </a:xfrm>
          <a:prstGeom prst="rect">
            <a:avLst/>
          </a:prstGeom>
          <a:noFill/>
          <a:ln w="9525">
            <a:noFill/>
          </a:ln>
        </p:spPr>
        <p:txBody>
          <a:bodyPr wrap="none" lIns="89667" tIns="44833" rIns="89667" bIns="44833">
            <a:spAutoFit/>
          </a:bodyPr>
          <a:lstStyle/>
          <a:p>
            <a:pPr algn="ctr" defTabSz="700405"/>
            <a:r>
              <a:rPr lang="en-US" altLang="zh-CN" sz="35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113669" name="Text Box 5"/>
          <p:cNvSpPr txBox="1"/>
          <p:nvPr/>
        </p:nvSpPr>
        <p:spPr>
          <a:xfrm>
            <a:off x="5381625" y="4829175"/>
            <a:ext cx="450850" cy="742950"/>
          </a:xfrm>
          <a:prstGeom prst="rect">
            <a:avLst/>
          </a:prstGeom>
          <a:noFill/>
          <a:ln w="9525">
            <a:noFill/>
          </a:ln>
        </p:spPr>
        <p:txBody>
          <a:bodyPr wrap="none" lIns="89667" tIns="44833" rIns="89667" bIns="44833">
            <a:spAutoFit/>
          </a:bodyPr>
          <a:lstStyle/>
          <a:p>
            <a:pPr algn="ctr" defTabSz="700405"/>
            <a:r>
              <a:rPr lang="en-US" altLang="zh-CN" sz="35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169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ldLvl="0"/>
      <p:bldP spid="113668" grpId="0" bldLvl="0"/>
      <p:bldP spid="11366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20070329_641b749c9feb0825b0aeVQRMNTzkKXN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125538"/>
            <a:ext cx="3743325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1116013" y="5157788"/>
            <a:ext cx="7380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满载的货车比小轿车对路面的损坏程度大。</a:t>
            </a:r>
          </a:p>
        </p:txBody>
      </p:sp>
      <p:pic>
        <p:nvPicPr>
          <p:cNvPr id="32771" name="Picture 4" descr="744672a2_0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96975"/>
            <a:ext cx="3887788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16"/>
          <p:cNvSpPr>
            <a:spLocks noChangeArrowheads="1"/>
          </p:cNvSpPr>
          <p:nvPr/>
        </p:nvSpPr>
        <p:spPr bwMode="auto">
          <a:xfrm>
            <a:off x="1143000" y="5786438"/>
            <a:ext cx="6858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压力的作用效果不同：</a:t>
            </a:r>
          </a:p>
        </p:txBody>
      </p:sp>
    </p:spTree>
    <p:extLst>
      <p:ext uri="{BB962C8B-B14F-4D97-AF65-F5344CB8AC3E}">
        <p14:creationId xmlns:p14="http://schemas.microsoft.com/office/powerpoint/2010/main" val="300004588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524000"/>
            <a:ext cx="373380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38100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0516" name="Text Box 4"/>
          <p:cNvSpPr txBox="1">
            <a:spLocks noChangeArrowheads="1"/>
          </p:cNvSpPr>
          <p:nvPr/>
        </p:nvSpPr>
        <p:spPr bwMode="auto">
          <a:xfrm>
            <a:off x="762000" y="1981200"/>
            <a:ext cx="68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粗</a:t>
            </a:r>
          </a:p>
        </p:txBody>
      </p:sp>
      <p:sp>
        <p:nvSpPr>
          <p:cNvPr id="960517" name="Text Box 5"/>
          <p:cNvSpPr txBox="1">
            <a:spLocks noChangeArrowheads="1"/>
          </p:cNvSpPr>
          <p:nvPr/>
        </p:nvSpPr>
        <p:spPr bwMode="auto">
          <a:xfrm>
            <a:off x="3657600" y="1981200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细</a:t>
            </a:r>
          </a:p>
        </p:txBody>
      </p:sp>
      <p:sp>
        <p:nvSpPr>
          <p:cNvPr id="960518" name="Text Box 6"/>
          <p:cNvSpPr txBox="1">
            <a:spLocks noChangeArrowheads="1"/>
          </p:cNvSpPr>
          <p:nvPr/>
        </p:nvSpPr>
        <p:spPr bwMode="auto">
          <a:xfrm>
            <a:off x="4883150" y="3317875"/>
            <a:ext cx="1600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8081F"/>
                </a:solidFill>
                <a:latin typeface="Times New Roman" pitchFamily="18" charset="0"/>
                <a:ea typeface="黑体" pitchFamily="49" charset="-122"/>
              </a:rPr>
              <a:t>受力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8081F"/>
                </a:solidFill>
                <a:latin typeface="Times New Roman" pitchFamily="18" charset="0"/>
                <a:ea typeface="黑体" pitchFamily="49" charset="-122"/>
              </a:rPr>
              <a:t>面积大</a:t>
            </a:r>
          </a:p>
        </p:txBody>
      </p:sp>
      <p:sp>
        <p:nvSpPr>
          <p:cNvPr id="960519" name="Text Box 7"/>
          <p:cNvSpPr txBox="1">
            <a:spLocks noChangeArrowheads="1"/>
          </p:cNvSpPr>
          <p:nvPr/>
        </p:nvSpPr>
        <p:spPr bwMode="auto">
          <a:xfrm>
            <a:off x="6999288" y="1535113"/>
            <a:ext cx="1600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8081F"/>
                </a:solidFill>
                <a:latin typeface="Times New Roman" pitchFamily="18" charset="0"/>
                <a:ea typeface="黑体" pitchFamily="49" charset="-122"/>
              </a:rPr>
              <a:t>受力</a:t>
            </a:r>
          </a:p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8081F"/>
                </a:solidFill>
                <a:latin typeface="Times New Roman" pitchFamily="18" charset="0"/>
                <a:ea typeface="黑体" pitchFamily="49" charset="-122"/>
              </a:rPr>
              <a:t>面积小</a:t>
            </a:r>
          </a:p>
        </p:txBody>
      </p:sp>
      <p:sp>
        <p:nvSpPr>
          <p:cNvPr id="960520" name="Text Box 8"/>
          <p:cNvSpPr txBox="1">
            <a:spLocks noChangeArrowheads="1"/>
          </p:cNvSpPr>
          <p:nvPr/>
        </p:nvSpPr>
        <p:spPr bwMode="auto">
          <a:xfrm>
            <a:off x="685800" y="4508500"/>
            <a:ext cx="37338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手指受压的感觉有什么不同？用力后这种感觉有何变化？</a:t>
            </a:r>
          </a:p>
        </p:txBody>
      </p:sp>
      <p:sp>
        <p:nvSpPr>
          <p:cNvPr id="960521" name="Text Box 9"/>
          <p:cNvSpPr txBox="1">
            <a:spLocks noChangeArrowheads="1"/>
          </p:cNvSpPr>
          <p:nvPr/>
        </p:nvSpPr>
        <p:spPr bwMode="auto">
          <a:xfrm>
            <a:off x="4532313" y="4470400"/>
            <a:ext cx="46482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与手掌接触的那部分气球的形变较小，而手指顶着的那部分形变明显。用力越大，形变越明显。</a:t>
            </a:r>
          </a:p>
        </p:txBody>
      </p:sp>
    </p:spTree>
    <p:extLst>
      <p:ext uri="{BB962C8B-B14F-4D97-AF65-F5344CB8AC3E}">
        <p14:creationId xmlns:p14="http://schemas.microsoft.com/office/powerpoint/2010/main" val="2823780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96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6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96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96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96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6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0516" grpId="0"/>
      <p:bldP spid="960517" grpId="0"/>
      <p:bldP spid="960518" grpId="0"/>
      <p:bldP spid="960519" grpId="0"/>
      <p:bldP spid="960520" grpId="0"/>
      <p:bldP spid="9605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68538" y="1628775"/>
            <a:ext cx="4195762" cy="665163"/>
          </a:xfrm>
          <a:solidFill>
            <a:srgbClr val="3366FF"/>
          </a:solidFill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zh-CN" altLang="en-US">
                <a:solidFill>
                  <a:srgbClr val="33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7799FF"/>
                    </a:outerShdw>
                  </a:cont>
                  <a:cont type="tree" name="">
                    <a:effect ref="fillLine"/>
                    <a:outerShdw dist="38100" dir="2700000" algn="tl">
                      <a:srgbClr val="1E3D99"/>
                    </a:outerShdw>
                  </a:cont>
                  <a:effect ref="fillLine"/>
                </a:effectDag>
              </a:rPr>
              <a:t>压力的作用效果</a:t>
            </a:r>
          </a:p>
        </p:txBody>
      </p:sp>
      <p:pic>
        <p:nvPicPr>
          <p:cNvPr id="35842" name="Picture 3" descr="g1010008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420938"/>
            <a:ext cx="7885112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371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Box 1"/>
          <p:cNvSpPr txBox="1">
            <a:spLocks noChangeArrowheads="1"/>
          </p:cNvSpPr>
          <p:nvPr/>
        </p:nvSpPr>
        <p:spPr bwMode="auto">
          <a:xfrm>
            <a:off x="1174750" y="2112963"/>
            <a:ext cx="896938" cy="519112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猜想</a:t>
            </a:r>
          </a:p>
        </p:txBody>
      </p:sp>
      <p:sp>
        <p:nvSpPr>
          <p:cNvPr id="105475" name="TextBox 2"/>
          <p:cNvSpPr txBox="1">
            <a:spLocks noChangeArrowheads="1"/>
          </p:cNvSpPr>
          <p:nvPr/>
        </p:nvSpPr>
        <p:spPr bwMode="auto">
          <a:xfrm>
            <a:off x="3133725" y="2120900"/>
            <a:ext cx="396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latin typeface="宋体" pitchFamily="2" charset="-122"/>
                <a:ea typeface="华文楷体" pitchFamily="2" charset="-122"/>
              </a:rPr>
              <a:t>压力的作用效果可能与：</a:t>
            </a:r>
          </a:p>
        </p:txBody>
      </p:sp>
      <p:sp>
        <p:nvSpPr>
          <p:cNvPr id="105476" name="TextBox 3"/>
          <p:cNvSpPr txBox="1">
            <a:spLocks noChangeArrowheads="1"/>
          </p:cNvSpPr>
          <p:nvPr/>
        </p:nvSpPr>
        <p:spPr bwMode="auto">
          <a:xfrm>
            <a:off x="3133725" y="2835275"/>
            <a:ext cx="1644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华文楷体" pitchFamily="2" charset="-122"/>
              </a:rPr>
              <a:t>压力大小</a:t>
            </a:r>
          </a:p>
        </p:txBody>
      </p:sp>
      <p:sp>
        <p:nvSpPr>
          <p:cNvPr id="105477" name="TextBox 4"/>
          <p:cNvSpPr txBox="1">
            <a:spLocks noChangeArrowheads="1"/>
          </p:cNvSpPr>
          <p:nvPr/>
        </p:nvSpPr>
        <p:spPr bwMode="auto">
          <a:xfrm>
            <a:off x="5551488" y="2835275"/>
            <a:ext cx="1644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受力面积</a:t>
            </a:r>
          </a:p>
        </p:txBody>
      </p:sp>
      <p:sp>
        <p:nvSpPr>
          <p:cNvPr id="105478" name="TextBox 6"/>
          <p:cNvSpPr txBox="1">
            <a:spLocks noChangeArrowheads="1"/>
          </p:cNvSpPr>
          <p:nvPr/>
        </p:nvSpPr>
        <p:spPr bwMode="auto">
          <a:xfrm>
            <a:off x="1793875" y="1089025"/>
            <a:ext cx="6684963" cy="5794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实验：探究影响压力作用效果的因素</a:t>
            </a:r>
          </a:p>
        </p:txBody>
      </p:sp>
      <p:sp>
        <p:nvSpPr>
          <p:cNvPr id="105479" name="TextBox 7"/>
          <p:cNvSpPr txBox="1">
            <a:spLocks noChangeArrowheads="1"/>
          </p:cNvSpPr>
          <p:nvPr/>
        </p:nvSpPr>
        <p:spPr bwMode="auto">
          <a:xfrm>
            <a:off x="887413" y="3768725"/>
            <a:ext cx="1681162" cy="519113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实验方法</a:t>
            </a:r>
          </a:p>
        </p:txBody>
      </p:sp>
      <p:sp>
        <p:nvSpPr>
          <p:cNvPr id="105480" name="TextBox 8"/>
          <p:cNvSpPr txBox="1">
            <a:spLocks noChangeArrowheads="1"/>
          </p:cNvSpPr>
          <p:nvPr/>
        </p:nvSpPr>
        <p:spPr bwMode="auto">
          <a:xfrm>
            <a:off x="3190875" y="3763963"/>
            <a:ext cx="2001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华文楷体" pitchFamily="2" charset="-122"/>
              </a:rPr>
              <a:t>控制变量法</a:t>
            </a:r>
          </a:p>
        </p:txBody>
      </p:sp>
      <p:sp>
        <p:nvSpPr>
          <p:cNvPr id="105481" name="TextBox 9"/>
          <p:cNvSpPr txBox="1">
            <a:spLocks noChangeArrowheads="1"/>
          </p:cNvSpPr>
          <p:nvPr/>
        </p:nvSpPr>
        <p:spPr bwMode="auto">
          <a:xfrm>
            <a:off x="887413" y="4992688"/>
            <a:ext cx="1681162" cy="519112"/>
          </a:xfrm>
          <a:prstGeom prst="rect">
            <a:avLst/>
          </a:prstGeom>
          <a:noFill/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实验装置</a:t>
            </a:r>
          </a:p>
        </p:txBody>
      </p:sp>
      <p:sp>
        <p:nvSpPr>
          <p:cNvPr id="105482" name="TextBox 11"/>
          <p:cNvSpPr txBox="1">
            <a:spLocks noChangeArrowheads="1"/>
          </p:cNvSpPr>
          <p:nvPr/>
        </p:nvSpPr>
        <p:spPr bwMode="auto">
          <a:xfrm>
            <a:off x="3062288" y="4978400"/>
            <a:ext cx="2867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latin typeface="宋体" pitchFamily="2" charset="-122"/>
                <a:ea typeface="华文楷体" pitchFamily="2" charset="-122"/>
              </a:rPr>
              <a:t>小桌、海绵、砝码</a:t>
            </a:r>
          </a:p>
        </p:txBody>
      </p:sp>
      <p:sp>
        <p:nvSpPr>
          <p:cNvPr id="105483" name="TextBox 4"/>
          <p:cNvSpPr txBox="1">
            <a:spLocks noChangeArrowheads="1"/>
          </p:cNvSpPr>
          <p:nvPr/>
        </p:nvSpPr>
        <p:spPr bwMode="auto">
          <a:xfrm>
            <a:off x="7154863" y="2809875"/>
            <a:ext cx="11699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有关。</a:t>
            </a:r>
          </a:p>
        </p:txBody>
      </p:sp>
      <p:pic>
        <p:nvPicPr>
          <p:cNvPr id="36875" name="图片 1" descr="W0201404166216110100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163" y="3956050"/>
            <a:ext cx="2519362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右箭头 1">
            <a:hlinkClick r:id="rId4" action="ppaction://hlinkfile"/>
          </p:cNvPr>
          <p:cNvSpPr/>
          <p:nvPr/>
        </p:nvSpPr>
        <p:spPr>
          <a:xfrm>
            <a:off x="6804025" y="6165850"/>
            <a:ext cx="647700" cy="5032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05242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bldLvl="0"/>
      <p:bldP spid="105475" grpId="0"/>
      <p:bldP spid="105476" grpId="0"/>
      <p:bldP spid="105477" grpId="0"/>
      <p:bldP spid="105479" grpId="0" bldLvl="0"/>
      <p:bldP spid="105480" grpId="0"/>
      <p:bldP spid="105481" grpId="0" bldLvl="0"/>
      <p:bldP spid="105482" grpId="0"/>
      <p:bldP spid="1054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811020" y="1016318"/>
            <a:ext cx="1808480" cy="57912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3200" b="1" noProof="1">
                <a:latin typeface="楷体" pitchFamily="49" charset="-122"/>
                <a:ea typeface="楷体" pitchFamily="49" charset="-122"/>
                <a:cs typeface="+mn-ea"/>
              </a:rPr>
              <a:t>实验过程</a:t>
            </a:r>
            <a:endParaRPr lang="zh-CN" altLang="en-US" sz="32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6499" name="TextBox 4"/>
          <p:cNvSpPr txBox="1">
            <a:spLocks noChangeArrowheads="1"/>
          </p:cNvSpPr>
          <p:nvPr/>
        </p:nvSpPr>
        <p:spPr bwMode="auto">
          <a:xfrm>
            <a:off x="990600" y="4495800"/>
            <a:ext cx="7961313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实验表明：压力的作用效果与</a:t>
            </a:r>
            <a:r>
              <a:rPr lang="zh-CN" altLang="en-US" sz="3000" b="1" u="sng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            </a:t>
            </a:r>
            <a:r>
              <a:rPr lang="zh-CN" altLang="en-US" sz="30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有关。</a:t>
            </a:r>
            <a:r>
              <a:rPr lang="zh-CN" altLang="en-US" sz="3000" b="1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受力面积</a:t>
            </a:r>
            <a:r>
              <a:rPr lang="zh-CN" altLang="en-US" sz="30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一定时，</a:t>
            </a:r>
            <a:r>
              <a:rPr lang="en-US" altLang="zh-CN" sz="30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_______</a:t>
            </a:r>
            <a:r>
              <a:rPr lang="zh-CN" altLang="en-US" sz="30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越大，压力的作用效果越明显。</a:t>
            </a:r>
          </a:p>
        </p:txBody>
      </p:sp>
      <p:sp>
        <p:nvSpPr>
          <p:cNvPr id="106500" name="TextBox 5"/>
          <p:cNvSpPr txBox="1">
            <a:spLocks noChangeArrowheads="1"/>
          </p:cNvSpPr>
          <p:nvPr/>
        </p:nvSpPr>
        <p:spPr bwMode="auto">
          <a:xfrm>
            <a:off x="6373813" y="4516438"/>
            <a:ext cx="17494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压力大小</a:t>
            </a:r>
          </a:p>
        </p:txBody>
      </p:sp>
      <p:sp>
        <p:nvSpPr>
          <p:cNvPr id="106501" name="TextBox 6"/>
          <p:cNvSpPr txBox="1">
            <a:spLocks noChangeArrowheads="1"/>
          </p:cNvSpPr>
          <p:nvPr/>
        </p:nvSpPr>
        <p:spPr bwMode="auto">
          <a:xfrm>
            <a:off x="5114925" y="5087938"/>
            <a:ext cx="9858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压力</a:t>
            </a:r>
          </a:p>
        </p:txBody>
      </p:sp>
      <p:pic>
        <p:nvPicPr>
          <p:cNvPr id="38917" name="图片 2" descr="W0201404166210447608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1665288"/>
            <a:ext cx="3498850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图片 3" descr="W0201404166213299227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1662113"/>
            <a:ext cx="3363913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75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  <p:bldP spid="1065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6"/>
          <p:cNvSpPr txBox="1">
            <a:spLocks noChangeArrowheads="1"/>
          </p:cNvSpPr>
          <p:nvPr/>
        </p:nvSpPr>
        <p:spPr bwMode="auto">
          <a:xfrm>
            <a:off x="1000125" y="4416425"/>
            <a:ext cx="8175625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000" b="1">
                <a:latin typeface="宋体" pitchFamily="2" charset="-122"/>
                <a:ea typeface="华文楷体" pitchFamily="2" charset="-122"/>
              </a:rPr>
              <a:t>实验表明：压力的作用效果与</a:t>
            </a:r>
            <a:r>
              <a:rPr lang="zh-CN" altLang="en-US" sz="3000" b="1" u="sng">
                <a:latin typeface="宋体" pitchFamily="2" charset="-122"/>
                <a:ea typeface="华文楷体" pitchFamily="2" charset="-122"/>
              </a:rPr>
              <a:t>　　　　　</a:t>
            </a:r>
            <a:r>
              <a:rPr lang="zh-CN" altLang="en-US" sz="3000" b="1">
                <a:latin typeface="宋体" pitchFamily="2" charset="-122"/>
                <a:ea typeface="华文楷体" pitchFamily="2" charset="-122"/>
              </a:rPr>
              <a:t>有关。</a:t>
            </a:r>
            <a:r>
              <a:rPr lang="zh-CN" altLang="en-US" sz="3000" b="1">
                <a:solidFill>
                  <a:srgbClr val="0070C0"/>
                </a:solidFill>
                <a:latin typeface="宋体" pitchFamily="2" charset="-122"/>
                <a:ea typeface="华文楷体" pitchFamily="2" charset="-122"/>
              </a:rPr>
              <a:t>压力</a:t>
            </a:r>
            <a:r>
              <a:rPr lang="zh-CN" altLang="en-US" sz="3000" b="1">
                <a:latin typeface="宋体" pitchFamily="2" charset="-122"/>
                <a:ea typeface="华文楷体" pitchFamily="2" charset="-122"/>
              </a:rPr>
              <a:t>一定时，</a:t>
            </a:r>
            <a:r>
              <a:rPr lang="zh-CN" altLang="en-US" sz="3000" b="1" u="sng">
                <a:latin typeface="宋体" pitchFamily="2" charset="-122"/>
                <a:ea typeface="华文楷体" pitchFamily="2" charset="-122"/>
              </a:rPr>
              <a:t>　　　　      　</a:t>
            </a:r>
            <a:r>
              <a:rPr lang="zh-CN" altLang="en-US" sz="3000" b="1">
                <a:latin typeface="宋体" pitchFamily="2" charset="-122"/>
                <a:ea typeface="华文楷体" pitchFamily="2" charset="-122"/>
              </a:rPr>
              <a:t>，压力的作用效果越明显。</a:t>
            </a:r>
          </a:p>
        </p:txBody>
      </p:sp>
      <p:sp>
        <p:nvSpPr>
          <p:cNvPr id="107523" name="TextBox 4"/>
          <p:cNvSpPr txBox="1">
            <a:spLocks noChangeArrowheads="1"/>
          </p:cNvSpPr>
          <p:nvPr/>
        </p:nvSpPr>
        <p:spPr bwMode="auto">
          <a:xfrm>
            <a:off x="6149975" y="4460875"/>
            <a:ext cx="22828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  <a:ea typeface="华文楷体" pitchFamily="2" charset="-122"/>
              </a:rPr>
              <a:t>受力面积</a:t>
            </a:r>
          </a:p>
        </p:txBody>
      </p:sp>
      <p:sp>
        <p:nvSpPr>
          <p:cNvPr id="107524" name="TextBox 5"/>
          <p:cNvSpPr txBox="1">
            <a:spLocks noChangeArrowheads="1"/>
          </p:cNvSpPr>
          <p:nvPr/>
        </p:nvSpPr>
        <p:spPr bwMode="auto">
          <a:xfrm>
            <a:off x="3703638" y="5019675"/>
            <a:ext cx="251301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000" b="1">
                <a:solidFill>
                  <a:srgbClr val="FF0000"/>
                </a:solidFill>
                <a:latin typeface="宋体" pitchFamily="2" charset="-122"/>
                <a:ea typeface="华文楷体" pitchFamily="2" charset="-122"/>
              </a:rPr>
              <a:t>受力面积越小</a:t>
            </a:r>
          </a:p>
        </p:txBody>
      </p:sp>
      <p:pic>
        <p:nvPicPr>
          <p:cNvPr id="40964" name="图片 1" descr="W0201404166216110100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1609725"/>
            <a:ext cx="3532187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图片 3" descr="W0201404166213299227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1511300"/>
            <a:ext cx="3532187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736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3" grpId="0"/>
      <p:bldP spid="1075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1"/>
          <p:cNvSpPr txBox="1">
            <a:spLocks noChangeArrowheads="1"/>
          </p:cNvSpPr>
          <p:nvPr/>
        </p:nvSpPr>
        <p:spPr bwMode="auto">
          <a:xfrm>
            <a:off x="571500" y="500063"/>
            <a:ext cx="8358188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Times New Roman" pitchFamily="18" charset="0"/>
              </a:rPr>
              <a:t>小结：</a:t>
            </a:r>
            <a:endParaRPr lang="en-US" altLang="zh-CN" sz="2800">
              <a:latin typeface="Times New Roman" pitchFamily="18" charset="0"/>
            </a:endParaRPr>
          </a:p>
          <a:p>
            <a:r>
              <a:rPr lang="en-US" altLang="zh-CN" sz="2800">
                <a:latin typeface="Times New Roman" pitchFamily="18" charset="0"/>
              </a:rPr>
              <a:t>1.</a:t>
            </a:r>
            <a:r>
              <a:rPr lang="zh-CN" altLang="en-US" sz="2800">
                <a:latin typeface="Times New Roman" pitchFamily="18" charset="0"/>
              </a:rPr>
              <a:t>本实验室通过观察</a:t>
            </a:r>
            <a:r>
              <a:rPr lang="en-US" altLang="zh-CN" sz="2800">
                <a:latin typeface="Times New Roman" pitchFamily="18" charset="0"/>
              </a:rPr>
              <a:t>_____________     </a:t>
            </a:r>
            <a:r>
              <a:rPr lang="zh-CN" altLang="en-US" sz="2800">
                <a:latin typeface="Times New Roman" pitchFamily="18" charset="0"/>
              </a:rPr>
              <a:t>来反映压力的作用效果是否明显。</a:t>
            </a:r>
            <a:endParaRPr lang="en-US" altLang="zh-CN" sz="2800">
              <a:latin typeface="Times New Roman" pitchFamily="18" charset="0"/>
            </a:endParaRPr>
          </a:p>
          <a:p>
            <a:r>
              <a:rPr lang="en-US" altLang="zh-CN" sz="2800">
                <a:latin typeface="Times New Roman" pitchFamily="18" charset="0"/>
              </a:rPr>
              <a:t>2.</a:t>
            </a:r>
            <a:r>
              <a:rPr lang="zh-CN" altLang="en-US" sz="2800">
                <a:latin typeface="Times New Roman" pitchFamily="18" charset="0"/>
              </a:rPr>
              <a:t>本实验用到的实验方法：</a:t>
            </a:r>
            <a:r>
              <a:rPr lang="en-US" altLang="zh-CN" sz="2800">
                <a:latin typeface="Times New Roman" pitchFamily="18" charset="0"/>
              </a:rPr>
              <a:t>_______________</a:t>
            </a:r>
            <a:r>
              <a:rPr lang="zh-CN" altLang="en-US" sz="2800">
                <a:latin typeface="Times New Roman" pitchFamily="18" charset="0"/>
              </a:rPr>
              <a:t>、</a:t>
            </a:r>
            <a:r>
              <a:rPr lang="en-US" altLang="zh-CN" sz="2800">
                <a:latin typeface="Times New Roman" pitchFamily="18" charset="0"/>
              </a:rPr>
              <a:t>___________</a:t>
            </a:r>
          </a:p>
          <a:p>
            <a:r>
              <a:rPr lang="en-US" altLang="zh-CN" sz="2800">
                <a:latin typeface="Times New Roman" pitchFamily="18" charset="0"/>
              </a:rPr>
              <a:t>3.</a:t>
            </a:r>
            <a:r>
              <a:rPr lang="zh-CN" altLang="en-US" sz="2800">
                <a:latin typeface="Times New Roman" pitchFamily="18" charset="0"/>
              </a:rPr>
              <a:t>结论：（</a:t>
            </a:r>
            <a:r>
              <a:rPr lang="en-US" altLang="zh-CN" sz="2800">
                <a:latin typeface="Times New Roman" pitchFamily="18" charset="0"/>
              </a:rPr>
              <a:t>1</a:t>
            </a:r>
            <a:r>
              <a:rPr lang="zh-CN" altLang="en-US" sz="2800">
                <a:latin typeface="Times New Roman" pitchFamily="18" charset="0"/>
              </a:rPr>
              <a:t>）当</a:t>
            </a:r>
            <a:r>
              <a:rPr lang="en-US" altLang="zh-CN" sz="2800">
                <a:latin typeface="Times New Roman" pitchFamily="18" charset="0"/>
              </a:rPr>
              <a:t>_________</a:t>
            </a:r>
            <a:r>
              <a:rPr lang="zh-CN" altLang="en-US" sz="2800">
                <a:latin typeface="Times New Roman" pitchFamily="18" charset="0"/>
              </a:rPr>
              <a:t>一定时，压力越大，</a:t>
            </a:r>
            <a:r>
              <a:rPr lang="en-US" altLang="zh-CN" sz="2800">
                <a:latin typeface="Times New Roman" pitchFamily="18" charset="0"/>
              </a:rPr>
              <a:t>_______________</a:t>
            </a:r>
          </a:p>
          <a:p>
            <a:r>
              <a:rPr lang="en-US" altLang="zh-CN" sz="2800">
                <a:latin typeface="Times New Roman" pitchFamily="18" charset="0"/>
              </a:rPr>
              <a:t>                  (2)</a:t>
            </a:r>
            <a:r>
              <a:rPr lang="zh-CN" altLang="en-US" sz="2800">
                <a:latin typeface="Times New Roman" pitchFamily="18" charset="0"/>
              </a:rPr>
              <a:t>当</a:t>
            </a:r>
            <a:r>
              <a:rPr lang="en-US" altLang="zh-CN" sz="2800">
                <a:latin typeface="Times New Roman" pitchFamily="18" charset="0"/>
              </a:rPr>
              <a:t>________</a:t>
            </a:r>
            <a:r>
              <a:rPr lang="zh-CN" altLang="en-US" sz="2800">
                <a:latin typeface="Times New Roman" pitchFamily="18" charset="0"/>
              </a:rPr>
              <a:t>一定时，受力面积越小，</a:t>
            </a:r>
            <a:r>
              <a:rPr lang="en-US" altLang="zh-CN" sz="2800">
                <a:latin typeface="Times New Roman" pitchFamily="18" charset="0"/>
              </a:rPr>
              <a:t>______________</a:t>
            </a:r>
          </a:p>
          <a:p>
            <a:endParaRPr lang="en-US" altLang="zh-CN" sz="2800">
              <a:latin typeface="Times New Roman" pitchFamily="18" charset="0"/>
            </a:endParaRPr>
          </a:p>
          <a:p>
            <a:r>
              <a:rPr lang="zh-CN" altLang="en-US" sz="2800">
                <a:latin typeface="Times New Roman" pitchFamily="18" charset="0"/>
              </a:rPr>
              <a:t>由此可知压力的作用效果与</a:t>
            </a:r>
            <a:r>
              <a:rPr lang="en-US" altLang="zh-CN" sz="2800">
                <a:latin typeface="Times New Roman" pitchFamily="18" charset="0"/>
              </a:rPr>
              <a:t>_______</a:t>
            </a:r>
            <a:r>
              <a:rPr lang="zh-CN" altLang="en-US" sz="2800">
                <a:latin typeface="Times New Roman" pitchFamily="18" charset="0"/>
              </a:rPr>
              <a:t>和</a:t>
            </a:r>
            <a:r>
              <a:rPr lang="en-US" altLang="zh-CN" sz="2800">
                <a:latin typeface="Times New Roman" pitchFamily="18" charset="0"/>
              </a:rPr>
              <a:t>_________</a:t>
            </a:r>
            <a:r>
              <a:rPr lang="zh-CN" altLang="en-US" sz="2800">
                <a:latin typeface="Times New Roman" pitchFamily="18" charset="0"/>
              </a:rPr>
              <a:t>有关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86188" y="928688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海绵的凹陷程度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86313" y="1714500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控制变量法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28688" y="2143125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转换法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72250" y="4643438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受力面积大小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57250" y="3071813"/>
            <a:ext cx="5572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压力的作用效果越明显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14688" y="3546475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压力大小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85813" y="3929063"/>
            <a:ext cx="5572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压力的作用效果越明显</a:t>
            </a:r>
          </a:p>
        </p:txBody>
      </p:sp>
      <p:sp>
        <p:nvSpPr>
          <p:cNvPr id="43017" name="TextBox 10"/>
          <p:cNvSpPr txBox="1">
            <a:spLocks noChangeArrowheads="1"/>
          </p:cNvSpPr>
          <p:nvPr/>
        </p:nvSpPr>
        <p:spPr bwMode="auto">
          <a:xfrm>
            <a:off x="5357813" y="5643563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笔记</a:t>
            </a: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3214688" y="2547938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受力面积大小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4984750" y="4841875"/>
            <a:ext cx="271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压力大小</a:t>
            </a:r>
          </a:p>
        </p:txBody>
      </p:sp>
    </p:spTree>
    <p:extLst>
      <p:ext uri="{BB962C8B-B14F-4D97-AF65-F5344CB8AC3E}">
        <p14:creationId xmlns:p14="http://schemas.microsoft.com/office/powerpoint/2010/main" val="229923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1216025"/>
            <a:ext cx="8931275" cy="44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960938" y="4676775"/>
            <a:ext cx="294957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124528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984250"/>
            <a:ext cx="844232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881438"/>
            <a:ext cx="8001000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73238" y="1590675"/>
            <a:ext cx="7062787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2" name="矩形 1"/>
          <p:cNvSpPr/>
          <p:nvPr/>
        </p:nvSpPr>
        <p:spPr>
          <a:xfrm>
            <a:off x="744538" y="2127250"/>
            <a:ext cx="2435225" cy="38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4" name="矩形 3"/>
          <p:cNvSpPr/>
          <p:nvPr/>
        </p:nvSpPr>
        <p:spPr>
          <a:xfrm>
            <a:off x="5743575" y="2671763"/>
            <a:ext cx="3030538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5" name="矩形 4"/>
          <p:cNvSpPr/>
          <p:nvPr/>
        </p:nvSpPr>
        <p:spPr>
          <a:xfrm>
            <a:off x="796925" y="3227388"/>
            <a:ext cx="6353175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43150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3"/>
          <p:cNvSpPr txBox="1">
            <a:spLocks noChangeArrowheads="1"/>
          </p:cNvSpPr>
          <p:nvPr/>
        </p:nvSpPr>
        <p:spPr bwMode="auto">
          <a:xfrm>
            <a:off x="5208588" y="1263650"/>
            <a:ext cx="3436937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宋体" pitchFamily="2" charset="-122"/>
                <a:ea typeface="华文楷体" pitchFamily="2" charset="-122"/>
              </a:rPr>
              <a:t>如图做一做，试一试</a:t>
            </a:r>
          </a:p>
        </p:txBody>
      </p:sp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5122863" y="3621088"/>
            <a:ext cx="38576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宋体" pitchFamily="2" charset="-122"/>
                <a:ea typeface="华文楷体" pitchFamily="2" charset="-122"/>
              </a:rPr>
              <a:t>两个手指的感受有什么不同？</a:t>
            </a:r>
          </a:p>
        </p:txBody>
      </p: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5122863" y="5049838"/>
            <a:ext cx="38576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宋体" pitchFamily="2" charset="-122"/>
                <a:ea typeface="华文楷体" pitchFamily="2" charset="-122"/>
              </a:rPr>
              <a:t>观察两个手指的凹陷有什么不同？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5122863" y="2192338"/>
            <a:ext cx="38576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latin typeface="宋体" pitchFamily="2" charset="-122"/>
                <a:ea typeface="华文楷体" pitchFamily="2" charset="-122"/>
              </a:rPr>
              <a:t>两个手指的受力有什么不同？</a:t>
            </a:r>
          </a:p>
        </p:txBody>
      </p:sp>
      <p:grpSp>
        <p:nvGrpSpPr>
          <p:cNvPr id="15365" name="组合 8"/>
          <p:cNvGrpSpPr>
            <a:grpSpLocks/>
          </p:cNvGrpSpPr>
          <p:nvPr/>
        </p:nvGrpSpPr>
        <p:grpSpPr bwMode="auto">
          <a:xfrm>
            <a:off x="911225" y="1985963"/>
            <a:ext cx="6888163" cy="3586162"/>
            <a:chOff x="459756" y="1944333"/>
            <a:chExt cx="4114800" cy="3587155"/>
          </a:xfrm>
        </p:grpSpPr>
        <p:pic>
          <p:nvPicPr>
            <p:cNvPr id="3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9756" y="1944333"/>
              <a:ext cx="4114800" cy="3178175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</p:spPr>
        </p:pic>
        <p:sp>
          <p:nvSpPr>
            <p:cNvPr id="15367" name="TextBox 7"/>
            <p:cNvSpPr txBox="1">
              <a:spLocks noChangeArrowheads="1"/>
            </p:cNvSpPr>
            <p:nvPr/>
          </p:nvSpPr>
          <p:spPr bwMode="auto">
            <a:xfrm>
              <a:off x="693804" y="5009420"/>
              <a:ext cx="3565338" cy="522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800" b="1">
                  <a:latin typeface="宋体" pitchFamily="2" charset="-122"/>
                </a:rPr>
                <a:t>用两个手指用力向中间压一直铅笔</a:t>
              </a:r>
            </a:p>
          </p:txBody>
        </p:sp>
      </p:grpSp>
      <p:grpSp>
        <p:nvGrpSpPr>
          <p:cNvPr id="15368" name="组合 26627"/>
          <p:cNvGrpSpPr>
            <a:grpSpLocks/>
          </p:cNvGrpSpPr>
          <p:nvPr/>
        </p:nvGrpSpPr>
        <p:grpSpPr bwMode="auto">
          <a:xfrm>
            <a:off x="1390364" y="818601"/>
            <a:ext cx="2307579" cy="720725"/>
            <a:chOff x="86" y="0"/>
            <a:chExt cx="1518" cy="454"/>
          </a:xfrm>
        </p:grpSpPr>
        <p:grpSp>
          <p:nvGrpSpPr>
            <p:cNvPr id="15369" name="组合 26628"/>
            <p:cNvGrpSpPr>
              <a:grpSpLocks/>
            </p:cNvGrpSpPr>
            <p:nvPr/>
          </p:nvGrpSpPr>
          <p:grpSpPr bwMode="auto">
            <a:xfrm>
              <a:off x="86" y="0"/>
              <a:ext cx="1216" cy="454"/>
              <a:chOff x="-2" y="0"/>
              <a:chExt cx="2182" cy="454"/>
            </a:xfrm>
          </p:grpSpPr>
          <p:sp>
            <p:nvSpPr>
              <p:cNvPr id="2" name="圆角矩形 26629"/>
              <p:cNvSpPr/>
              <p:nvPr/>
            </p:nvSpPr>
            <p:spPr>
              <a:xfrm>
                <a:off x="-2" y="0"/>
                <a:ext cx="2182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/>
              <a:lstStyle/>
              <a:p>
                <a:endParaRPr lang="zh-CN" altLang="en-US" sz="2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4" name="圆角矩形 26630"/>
              <p:cNvSpPr/>
              <p:nvPr/>
            </p:nvSpPr>
            <p:spPr>
              <a:xfrm>
                <a:off x="-2" y="1"/>
                <a:ext cx="2137" cy="408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33CC33"/>
                  </a:gs>
                  <a:gs pos="50000">
                    <a:schemeClr val="bg1"/>
                  </a:gs>
                  <a:gs pos="100000">
                    <a:srgbClr val="33CC33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15366" name="圆角矩形 26631"/>
              <p:cNvSpPr/>
              <p:nvPr/>
            </p:nvSpPr>
            <p:spPr>
              <a:xfrm rot="10800000">
                <a:off x="-2" y="228"/>
                <a:ext cx="2137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 sz="2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6" name="矩形 26633"/>
            <p:cNvSpPr/>
            <p:nvPr/>
          </p:nvSpPr>
          <p:spPr>
            <a:xfrm>
              <a:off x="237" y="75"/>
              <a:ext cx="1367" cy="3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itchFamily="49" charset="-122"/>
                  <a:ea typeface="楷体" pitchFamily="49" charset="-122"/>
                </a:rPr>
                <a:t>做一做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6223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000125"/>
            <a:ext cx="841216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4276725"/>
            <a:ext cx="738187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406900" y="2671763"/>
            <a:ext cx="1333500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2" name="矩形 1"/>
          <p:cNvSpPr/>
          <p:nvPr/>
        </p:nvSpPr>
        <p:spPr>
          <a:xfrm>
            <a:off x="4951413" y="3216275"/>
            <a:ext cx="3576637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4" name="矩形 3"/>
          <p:cNvSpPr/>
          <p:nvPr/>
        </p:nvSpPr>
        <p:spPr>
          <a:xfrm>
            <a:off x="333375" y="3792538"/>
            <a:ext cx="7381875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151370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表格 30721"/>
          <p:cNvGraphicFramePr/>
          <p:nvPr/>
        </p:nvGraphicFramePr>
        <p:xfrm>
          <a:off x="1079500" y="4727575"/>
          <a:ext cx="6248400" cy="1849438"/>
        </p:xfrm>
        <a:graphic>
          <a:graphicData uri="http://schemas.openxmlformats.org/drawingml/2006/table">
            <a:tbl>
              <a:tblPr/>
              <a:tblGrid>
                <a:gridCol w="2514600"/>
                <a:gridCol w="836613"/>
                <a:gridCol w="915987"/>
                <a:gridCol w="990600"/>
                <a:gridCol w="990600"/>
              </a:tblGrid>
              <a:tr h="615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endParaRPr lang="zh-CN" altLang="zh-CN" sz="2400" b="1" dirty="0"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marL="89546" marR="89546" marT="44773" marB="4477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1193800" eaLnBrk="1" hangingPunct="1">
                        <a:buFontTx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0030101010101" pitchFamily="2" charset="-122"/>
                        </a:rPr>
                        <a:t>甲</a:t>
                      </a: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1193800" eaLnBrk="1" hangingPunct="1">
                        <a:buFontTx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黑体" panose="02010600030101010101" pitchFamily="2" charset="-122"/>
                        </a:rPr>
                        <a:t>乙</a:t>
                      </a: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75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1193800" eaLnBrk="1" hangingPunct="1">
                        <a:buFontTx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压力</a:t>
                      </a:r>
                      <a:r>
                        <a:rPr lang="zh-CN" altLang="zh-CN" sz="2400" b="1" dirty="0">
                          <a:latin typeface="Times New Roman" panose="02020603050405020304" pitchFamily="18" charset="0"/>
                        </a:rPr>
                        <a:t>F/N </a:t>
                      </a:r>
                    </a:p>
                  </a:txBody>
                  <a:tcPr marL="89546" marR="89546" marT="44773" marB="4477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r>
                        <a:rPr lang="zh-CN" altLang="zh-CN" sz="2400" dirty="0"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endParaRPr lang="zh-CN" altLang="zh-CN" sz="24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r>
                        <a:rPr lang="zh-CN" altLang="zh-CN" sz="2400" dirty="0">
                          <a:latin typeface="Times New Roman" panose="02020603050405020304" pitchFamily="18" charset="0"/>
                        </a:rPr>
                        <a:t>90</a:t>
                      </a: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endParaRPr lang="zh-CN" altLang="zh-CN" sz="2400" dirty="0">
                        <a:solidFill>
                          <a:srgbClr val="8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受力面积</a:t>
                      </a:r>
                      <a:r>
                        <a:rPr lang="zh-CN" altLang="zh-CN" sz="2400" b="1" dirty="0">
                          <a:latin typeface="Times New Roman" panose="02020603050405020304" pitchFamily="18" charset="0"/>
                        </a:rPr>
                        <a:t>S/m</a:t>
                      </a:r>
                      <a:r>
                        <a:rPr lang="zh-CN" altLang="zh-CN" sz="2400" b="1" baseline="30000" dirty="0"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9546" marR="89546" marT="44773" marB="4477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r>
                        <a:rPr lang="zh-CN" altLang="zh-CN" sz="2400" dirty="0"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 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r>
                        <a:rPr lang="zh-CN" altLang="zh-CN" sz="2400" dirty="0"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defTabSz="1193800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 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546" marR="89546" marT="44773" marB="44773"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1098" name="Text Box 26"/>
          <p:cNvSpPr txBox="1">
            <a:spLocks noChangeArrowheads="1"/>
          </p:cNvSpPr>
          <p:nvPr/>
        </p:nvSpPr>
        <p:spPr bwMode="auto">
          <a:xfrm>
            <a:off x="4495800" y="5257800"/>
            <a:ext cx="685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700" b="1">
                <a:solidFill>
                  <a:srgbClr val="FF0000"/>
                </a:solidFill>
                <a:latin typeface="Times New Roman" pitchFamily="18" charset="0"/>
              </a:rPr>
              <a:t>40</a:t>
            </a:r>
          </a:p>
        </p:txBody>
      </p:sp>
      <p:sp>
        <p:nvSpPr>
          <p:cNvPr id="131099" name="Text Box 27"/>
          <p:cNvSpPr txBox="1">
            <a:spLocks noChangeArrowheads="1"/>
          </p:cNvSpPr>
          <p:nvPr/>
        </p:nvSpPr>
        <p:spPr bwMode="auto">
          <a:xfrm>
            <a:off x="6400800" y="5257800"/>
            <a:ext cx="685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700" b="1">
                <a:solidFill>
                  <a:srgbClr val="FF0000"/>
                </a:solidFill>
                <a:latin typeface="Times New Roman" pitchFamily="18" charset="0"/>
              </a:rPr>
              <a:t>30</a:t>
            </a:r>
          </a:p>
        </p:txBody>
      </p:sp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1116013" y="4724400"/>
            <a:ext cx="2516187" cy="5318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32" name="AutoShape 30" descr="栎木"/>
          <p:cNvSpPr>
            <a:spLocks noChangeArrowheads="1"/>
          </p:cNvSpPr>
          <p:nvPr/>
        </p:nvSpPr>
        <p:spPr bwMode="auto">
          <a:xfrm>
            <a:off x="1752600" y="1735138"/>
            <a:ext cx="4953000" cy="990600"/>
          </a:xfrm>
          <a:prstGeom prst="parallelogram">
            <a:avLst>
              <a:gd name="adj" fmla="val 125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080" tIns="35040" rIns="70080" bIns="35040" anchor="ctr"/>
          <a:lstStyle/>
          <a:p>
            <a:pPr algn="ctr" defTabSz="700088"/>
            <a:endParaRPr lang="zh-CN" altLang="en-US">
              <a:latin typeface="Times New Roman" pitchFamily="18" charset="0"/>
            </a:endParaRPr>
          </a:p>
        </p:txBody>
      </p:sp>
      <p:sp>
        <p:nvSpPr>
          <p:cNvPr id="47133" name="Line 31"/>
          <p:cNvSpPr>
            <a:spLocks noChangeShapeType="1"/>
          </p:cNvSpPr>
          <p:nvPr/>
        </p:nvSpPr>
        <p:spPr bwMode="auto">
          <a:xfrm>
            <a:off x="3457575" y="2422525"/>
            <a:ext cx="0" cy="6508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34" name="Text Box 32"/>
          <p:cNvSpPr txBox="1">
            <a:spLocks noChangeArrowheads="1"/>
          </p:cNvSpPr>
          <p:nvPr/>
        </p:nvSpPr>
        <p:spPr bwMode="auto">
          <a:xfrm>
            <a:off x="2449513" y="3030538"/>
            <a:ext cx="3570287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100" b="1">
                <a:latin typeface="Times New Roman" pitchFamily="18" charset="0"/>
              </a:rPr>
              <a:t>F</a:t>
            </a:r>
            <a:r>
              <a:rPr lang="zh-CN" altLang="zh-CN" sz="3100" b="1" baseline="-25000">
                <a:latin typeface="Times New Roman" pitchFamily="18" charset="0"/>
              </a:rPr>
              <a:t>1 </a:t>
            </a:r>
            <a:r>
              <a:rPr lang="zh-CN" altLang="zh-CN" sz="3100" b="1">
                <a:latin typeface="Times New Roman" pitchFamily="18" charset="0"/>
              </a:rPr>
              <a:t>=80N    F</a:t>
            </a:r>
            <a:r>
              <a:rPr lang="zh-CN" altLang="zh-CN" sz="3100" b="1" baseline="-25000">
                <a:latin typeface="Times New Roman" pitchFamily="18" charset="0"/>
              </a:rPr>
              <a:t>2</a:t>
            </a:r>
            <a:r>
              <a:rPr lang="zh-CN" altLang="zh-CN" sz="3100" b="1">
                <a:latin typeface="Times New Roman" pitchFamily="18" charset="0"/>
              </a:rPr>
              <a:t> =90N</a:t>
            </a:r>
          </a:p>
          <a:p>
            <a:pPr>
              <a:spcBef>
                <a:spcPct val="50000"/>
              </a:spcBef>
            </a:pPr>
            <a:r>
              <a:rPr lang="zh-CN" altLang="zh-CN" sz="3100" b="1">
                <a:latin typeface="Times New Roman" pitchFamily="18" charset="0"/>
              </a:rPr>
              <a:t>S</a:t>
            </a:r>
            <a:r>
              <a:rPr lang="zh-CN" altLang="zh-CN" sz="3100" b="1" baseline="-25000">
                <a:latin typeface="Times New Roman" pitchFamily="18" charset="0"/>
              </a:rPr>
              <a:t>1 </a:t>
            </a:r>
            <a:r>
              <a:rPr lang="zh-CN" altLang="zh-CN" sz="3100" b="1">
                <a:latin typeface="Times New Roman" pitchFamily="18" charset="0"/>
              </a:rPr>
              <a:t>=2m</a:t>
            </a:r>
            <a:r>
              <a:rPr lang="zh-CN" altLang="zh-CN" sz="3100" b="1" baseline="30000">
                <a:latin typeface="Times New Roman" pitchFamily="18" charset="0"/>
              </a:rPr>
              <a:t>2 </a:t>
            </a:r>
            <a:r>
              <a:rPr lang="zh-CN" altLang="zh-CN" sz="3100" b="1">
                <a:latin typeface="Times New Roman" pitchFamily="18" charset="0"/>
              </a:rPr>
              <a:t>    S</a:t>
            </a:r>
            <a:r>
              <a:rPr lang="zh-CN" altLang="zh-CN" sz="3100" b="1" baseline="-25000">
                <a:latin typeface="Times New Roman" pitchFamily="18" charset="0"/>
              </a:rPr>
              <a:t>2</a:t>
            </a:r>
            <a:r>
              <a:rPr lang="zh-CN" altLang="zh-CN" sz="3100" b="1">
                <a:latin typeface="Times New Roman" pitchFamily="18" charset="0"/>
              </a:rPr>
              <a:t> =3m</a:t>
            </a:r>
            <a:r>
              <a:rPr lang="zh-CN" altLang="zh-CN" sz="3100" b="1" baseline="30000">
                <a:latin typeface="Times New Roman" pitchFamily="18" charset="0"/>
              </a:rPr>
              <a:t>2</a:t>
            </a:r>
          </a:p>
        </p:txBody>
      </p:sp>
      <p:sp>
        <p:nvSpPr>
          <p:cNvPr id="47135" name="AutoShape 33"/>
          <p:cNvSpPr>
            <a:spLocks noChangeArrowheads="1"/>
          </p:cNvSpPr>
          <p:nvPr/>
        </p:nvSpPr>
        <p:spPr bwMode="auto">
          <a:xfrm>
            <a:off x="3124200" y="1217613"/>
            <a:ext cx="914400" cy="12033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080" tIns="35040" rIns="70080" bIns="35040" anchor="ctr"/>
          <a:lstStyle/>
          <a:p>
            <a:pPr algn="ctr" defTabSz="700088"/>
            <a:endParaRPr lang="zh-CN" altLang="en-US">
              <a:latin typeface="Times New Roman" pitchFamily="18" charset="0"/>
            </a:endParaRPr>
          </a:p>
        </p:txBody>
      </p:sp>
      <p:sp>
        <p:nvSpPr>
          <p:cNvPr id="47136" name="AutoShape 34"/>
          <p:cNvSpPr>
            <a:spLocks noChangeArrowheads="1"/>
          </p:cNvSpPr>
          <p:nvPr/>
        </p:nvSpPr>
        <p:spPr bwMode="auto">
          <a:xfrm>
            <a:off x="4191000" y="1371600"/>
            <a:ext cx="1295400" cy="1049338"/>
          </a:xfrm>
          <a:prstGeom prst="cube">
            <a:avLst>
              <a:gd name="adj" fmla="val 414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080" tIns="35040" rIns="70080" bIns="35040" anchor="ctr"/>
          <a:lstStyle/>
          <a:p>
            <a:pPr algn="ctr" defTabSz="700088"/>
            <a:endParaRPr lang="zh-CN" altLang="en-US">
              <a:latin typeface="Times New Roman" pitchFamily="18" charset="0"/>
            </a:endParaRPr>
          </a:p>
        </p:txBody>
      </p:sp>
      <p:sp>
        <p:nvSpPr>
          <p:cNvPr id="47137" name="Text Box 35"/>
          <p:cNvSpPr txBox="1">
            <a:spLocks noChangeArrowheads="1"/>
          </p:cNvSpPr>
          <p:nvPr/>
        </p:nvSpPr>
        <p:spPr bwMode="auto">
          <a:xfrm>
            <a:off x="3200400" y="1811338"/>
            <a:ext cx="528638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700">
                <a:solidFill>
                  <a:schemeClr val="accent2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47138" name="Text Box 36"/>
          <p:cNvSpPr txBox="1">
            <a:spLocks noChangeArrowheads="1"/>
          </p:cNvSpPr>
          <p:nvPr/>
        </p:nvSpPr>
        <p:spPr bwMode="auto">
          <a:xfrm>
            <a:off x="4495800" y="1887538"/>
            <a:ext cx="52705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700">
                <a:solidFill>
                  <a:schemeClr val="accent2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47139" name="Line 37"/>
          <p:cNvSpPr>
            <a:spLocks noChangeShapeType="1"/>
          </p:cNvSpPr>
          <p:nvPr/>
        </p:nvSpPr>
        <p:spPr bwMode="auto">
          <a:xfrm>
            <a:off x="4638675" y="2416175"/>
            <a:ext cx="0" cy="6508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4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98" grpId="0"/>
      <p:bldP spid="131099" grpId="0"/>
      <p:bldP spid="1311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Box 2"/>
          <p:cNvSpPr txBox="1">
            <a:spLocks noChangeArrowheads="1"/>
          </p:cNvSpPr>
          <p:nvPr/>
        </p:nvSpPr>
        <p:spPr bwMode="auto">
          <a:xfrm>
            <a:off x="900113" y="3192463"/>
            <a:ext cx="17875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压力的作用效果</a:t>
            </a:r>
          </a:p>
        </p:txBody>
      </p:sp>
      <p:sp>
        <p:nvSpPr>
          <p:cNvPr id="108548" name="TextBox 4"/>
          <p:cNvSpPr txBox="1">
            <a:spLocks noChangeArrowheads="1"/>
          </p:cNvSpPr>
          <p:nvPr/>
        </p:nvSpPr>
        <p:spPr bwMode="auto">
          <a:xfrm>
            <a:off x="4360863" y="2620963"/>
            <a:ext cx="28035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相同受力面积，比较压力大小</a:t>
            </a:r>
          </a:p>
        </p:txBody>
      </p:sp>
      <p:sp>
        <p:nvSpPr>
          <p:cNvPr id="108549" name="TextBox 5"/>
          <p:cNvSpPr txBox="1">
            <a:spLocks noChangeArrowheads="1"/>
          </p:cNvSpPr>
          <p:nvPr/>
        </p:nvSpPr>
        <p:spPr bwMode="auto">
          <a:xfrm>
            <a:off x="4360863" y="3692525"/>
            <a:ext cx="28035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ea typeface="华文楷体" pitchFamily="2" charset="-122"/>
              </a:rPr>
              <a:t>相同压力，比较受力面积大小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22538" y="2776538"/>
            <a:ext cx="1706562" cy="1401762"/>
            <a:chOff x="1323" y="1608"/>
            <a:chExt cx="1075" cy="883"/>
          </a:xfrm>
        </p:grpSpPr>
        <p:sp>
          <p:nvSpPr>
            <p:cNvPr id="11271" name="右箭头 3"/>
            <p:cNvSpPr>
              <a:spLocks noChangeArrowheads="1"/>
            </p:cNvSpPr>
            <p:nvPr/>
          </p:nvSpPr>
          <p:spPr bwMode="auto">
            <a:xfrm>
              <a:off x="1323" y="2022"/>
              <a:ext cx="1075" cy="469"/>
            </a:xfrm>
            <a:prstGeom prst="rightArrow">
              <a:avLst>
                <a:gd name="adj1" fmla="val 50000"/>
                <a:gd name="adj2" fmla="val 61704"/>
              </a:avLst>
            </a:prstGeom>
            <a:gradFill rotWithShape="1">
              <a:gsLst>
                <a:gs pos="0">
                  <a:srgbClr val="FFA2A1"/>
                </a:gs>
                <a:gs pos="35001">
                  <a:srgbClr val="FFBEBD"/>
                </a:gs>
                <a:gs pos="100000">
                  <a:srgbClr val="FFE5E5"/>
                </a:gs>
              </a:gsLst>
              <a:lin ang="16200000" scaled="1"/>
            </a:gradFill>
            <a:ln w="9525" algn="ctr">
              <a:solidFill>
                <a:srgbClr val="BE4B48"/>
              </a:solidFill>
              <a:miter lim="800000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 sz="28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49158" name="TextBox 7"/>
            <p:cNvGrpSpPr>
              <a:grpSpLocks/>
            </p:cNvGrpSpPr>
            <p:nvPr/>
          </p:nvGrpSpPr>
          <p:grpSpPr bwMode="auto">
            <a:xfrm>
              <a:off x="1338" y="1608"/>
              <a:ext cx="784" cy="450"/>
              <a:chOff x="1338" y="1608"/>
              <a:chExt cx="784" cy="450"/>
            </a:xfrm>
          </p:grpSpPr>
          <p:pic>
            <p:nvPicPr>
              <p:cNvPr id="49159" name="TextBox 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8" y="1608"/>
                <a:ext cx="784" cy="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60" name="Text Box 10"/>
              <p:cNvSpPr txBox="1">
                <a:spLocks noChangeArrowheads="1"/>
              </p:cNvSpPr>
              <p:nvPr/>
            </p:nvSpPr>
            <p:spPr bwMode="auto">
              <a:xfrm>
                <a:off x="1451" y="1707"/>
                <a:ext cx="56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800">
                    <a:solidFill>
                      <a:srgbClr val="FFFFFF"/>
                    </a:solidFill>
                    <a:latin typeface="宋体" pitchFamily="2" charset="-122"/>
                  </a:rPr>
                  <a:t>比较</a:t>
                </a:r>
              </a:p>
            </p:txBody>
          </p:sp>
        </p:grpSp>
      </p:grpSp>
      <p:grpSp>
        <p:nvGrpSpPr>
          <p:cNvPr id="4" name="组合 10"/>
          <p:cNvGrpSpPr>
            <a:grpSpLocks/>
          </p:cNvGrpSpPr>
          <p:nvPr/>
        </p:nvGrpSpPr>
        <p:grpSpPr bwMode="auto">
          <a:xfrm>
            <a:off x="7164388" y="3548063"/>
            <a:ext cx="1565275" cy="2286000"/>
            <a:chOff x="4286" y="2024"/>
            <a:chExt cx="986" cy="1440"/>
          </a:xfrm>
        </p:grpSpPr>
        <p:sp>
          <p:nvSpPr>
            <p:cNvPr id="11276" name="手杖形箭头 6"/>
            <p:cNvSpPr/>
            <p:nvPr/>
          </p:nvSpPr>
          <p:spPr bwMode="auto">
            <a:xfrm rot="5400000">
              <a:off x="3809" y="2491"/>
              <a:ext cx="1440" cy="495"/>
            </a:xfrm>
            <a:custGeom>
              <a:avLst/>
              <a:gdLst>
                <a:gd name="T0" fmla="*/ 1607355 w 2000264"/>
                <a:gd name="T1" fmla="*/ 392909 h 785818"/>
                <a:gd name="T2" fmla="*/ 1803810 w 2000264"/>
                <a:gd name="T3" fmla="*/ 589364 h 785818"/>
                <a:gd name="T4" fmla="*/ 2000264 w 2000264"/>
                <a:gd name="T5" fmla="*/ 392909 h 785818"/>
                <a:gd name="T6" fmla="*/ 951018 w 2000264"/>
                <a:gd name="T7" fmla="*/ 0 h 785818"/>
                <a:gd name="T8" fmla="*/ 98227 w 2000264"/>
                <a:gd name="T9" fmla="*/ 785818 h 785818"/>
                <a:gd name="T10" fmla="*/ 5898240 60000 65536"/>
                <a:gd name="T11" fmla="*/ 5898240 60000 65536"/>
                <a:gd name="T12" fmla="*/ 0 60000 65536"/>
                <a:gd name="T13" fmla="*/ 17694720 60000 65536"/>
                <a:gd name="T14" fmla="*/ 589824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0264" h="785818">
                  <a:moveTo>
                    <a:pt x="0" y="785818"/>
                  </a:moveTo>
                  <a:lnTo>
                    <a:pt x="0" y="343795"/>
                  </a:lnTo>
                  <a:cubicBezTo>
                    <a:pt x="0" y="153922"/>
                    <a:pt x="153922" y="0"/>
                    <a:pt x="343795" y="0"/>
                  </a:cubicBezTo>
                  <a:cubicBezTo>
                    <a:pt x="343795" y="0"/>
                    <a:pt x="343795" y="0"/>
                    <a:pt x="343795" y="0"/>
                  </a:cubicBezTo>
                  <a:lnTo>
                    <a:pt x="1558241" y="0"/>
                  </a:lnTo>
                  <a:lnTo>
                    <a:pt x="1558240" y="0"/>
                  </a:lnTo>
                  <a:cubicBezTo>
                    <a:pt x="1748113" y="0"/>
                    <a:pt x="1902036" y="153922"/>
                    <a:pt x="1902036" y="343795"/>
                  </a:cubicBezTo>
                  <a:cubicBezTo>
                    <a:pt x="1902036" y="343795"/>
                    <a:pt x="1902035" y="343795"/>
                    <a:pt x="1902035" y="343795"/>
                  </a:cubicBezTo>
                  <a:lnTo>
                    <a:pt x="1902037" y="392909"/>
                  </a:lnTo>
                  <a:lnTo>
                    <a:pt x="2000264" y="392909"/>
                  </a:lnTo>
                  <a:lnTo>
                    <a:pt x="1803810" y="589364"/>
                  </a:lnTo>
                  <a:lnTo>
                    <a:pt x="1607355" y="392909"/>
                  </a:lnTo>
                  <a:lnTo>
                    <a:pt x="1705582" y="392909"/>
                  </a:lnTo>
                  <a:lnTo>
                    <a:pt x="1705582" y="343795"/>
                  </a:lnTo>
                  <a:cubicBezTo>
                    <a:pt x="1705582" y="262420"/>
                    <a:pt x="1639615" y="196454"/>
                    <a:pt x="1558241" y="196454"/>
                  </a:cubicBezTo>
                  <a:lnTo>
                    <a:pt x="343795" y="196455"/>
                  </a:lnTo>
                  <a:lnTo>
                    <a:pt x="343794" y="196455"/>
                  </a:lnTo>
                  <a:cubicBezTo>
                    <a:pt x="262420" y="196455"/>
                    <a:pt x="196454" y="262421"/>
                    <a:pt x="196454" y="343795"/>
                  </a:cubicBezTo>
                  <a:lnTo>
                    <a:pt x="196455" y="785818"/>
                  </a:lnTo>
                  <a:close/>
                </a:path>
              </a:pathLst>
            </a:cu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cap="flat" cmpd="sng" algn="ctr">
              <a:solidFill>
                <a:srgbClr val="46AAC5"/>
              </a:solidFill>
              <a:prstDash val="solid"/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9163" name="TextBox 9"/>
            <p:cNvGrpSpPr>
              <a:grpSpLocks/>
            </p:cNvGrpSpPr>
            <p:nvPr/>
          </p:nvGrpSpPr>
          <p:grpSpPr bwMode="auto">
            <a:xfrm>
              <a:off x="4803" y="2203"/>
              <a:ext cx="469" cy="1010"/>
              <a:chOff x="4803" y="2203"/>
              <a:chExt cx="469" cy="1010"/>
            </a:xfrm>
          </p:grpSpPr>
          <p:pic>
            <p:nvPicPr>
              <p:cNvPr id="49164" name="TextBox 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3" y="2203"/>
                <a:ext cx="469" cy="1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65" name="Text Box 15"/>
              <p:cNvSpPr txBox="1">
                <a:spLocks noChangeArrowheads="1"/>
              </p:cNvSpPr>
              <p:nvPr/>
            </p:nvSpPr>
            <p:spPr bwMode="auto">
              <a:xfrm>
                <a:off x="4847" y="2332"/>
                <a:ext cx="384" cy="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800" b="1">
                    <a:solidFill>
                      <a:srgbClr val="FFFFFF"/>
                    </a:solidFill>
                    <a:latin typeface="Calibri" pitchFamily="34" charset="0"/>
                  </a:rPr>
                  <a:t>求比值</a:t>
                </a:r>
              </a:p>
            </p:txBody>
          </p:sp>
        </p:grpSp>
      </p:grpSp>
      <p:sp>
        <p:nvSpPr>
          <p:cNvPr id="108560" name="TextBox 11"/>
          <p:cNvSpPr txBox="1">
            <a:spLocks noChangeArrowheads="1"/>
          </p:cNvSpPr>
          <p:nvPr/>
        </p:nvSpPr>
        <p:spPr bwMode="auto">
          <a:xfrm>
            <a:off x="4932363" y="5167313"/>
            <a:ext cx="20161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u="sng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lang="zh-CN" altLang="en-US" sz="2800" b="1" u="sng">
                <a:solidFill>
                  <a:srgbClr val="000000"/>
                </a:solidFill>
                <a:latin typeface="宋体" pitchFamily="2" charset="-122"/>
              </a:rPr>
              <a:t>压力</a:t>
            </a:r>
            <a:r>
              <a:rPr lang="en-US" altLang="zh-CN" sz="2800" b="1" u="sng">
                <a:solidFill>
                  <a:srgbClr val="000000"/>
                </a:solidFill>
                <a:latin typeface="宋体" pitchFamily="2" charset="-122"/>
              </a:rPr>
              <a:t>___     </a:t>
            </a:r>
          </a:p>
          <a:p>
            <a:pPr>
              <a:buFont typeface="Arial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受力面积</a:t>
            </a:r>
          </a:p>
        </p:txBody>
      </p: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2686050" y="4843463"/>
            <a:ext cx="1871663" cy="1301750"/>
            <a:chOff x="1465" y="2840"/>
            <a:chExt cx="1179" cy="820"/>
          </a:xfrm>
        </p:grpSpPr>
        <p:sp>
          <p:nvSpPr>
            <p:cNvPr id="11282" name="左箭头 12"/>
            <p:cNvSpPr>
              <a:spLocks noChangeArrowheads="1"/>
            </p:cNvSpPr>
            <p:nvPr/>
          </p:nvSpPr>
          <p:spPr bwMode="auto">
            <a:xfrm>
              <a:off x="1465" y="3246"/>
              <a:ext cx="1179" cy="414"/>
            </a:xfrm>
            <a:prstGeom prst="lef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BCBCBC"/>
                </a:gs>
                <a:gs pos="35001">
                  <a:srgbClr val="D0D0D0"/>
                </a:gs>
                <a:gs pos="100000">
                  <a:srgbClr val="EDEDED"/>
                </a:gs>
              </a:gsLst>
              <a:lin ang="16200000" scaled="1"/>
            </a:gradFill>
            <a:ln w="9525" algn="ctr">
              <a:solidFill>
                <a:srgbClr val="000000"/>
              </a:solidFill>
              <a:miter lim="800000"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9169" name="TextBox 13"/>
            <p:cNvGrpSpPr>
              <a:grpSpLocks/>
            </p:cNvGrpSpPr>
            <p:nvPr/>
          </p:nvGrpSpPr>
          <p:grpSpPr bwMode="auto">
            <a:xfrm>
              <a:off x="1720" y="2840"/>
              <a:ext cx="791" cy="453"/>
              <a:chOff x="1720" y="2840"/>
              <a:chExt cx="791" cy="453"/>
            </a:xfrm>
          </p:grpSpPr>
          <p:pic>
            <p:nvPicPr>
              <p:cNvPr id="49170" name="TextBox 1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0" y="2840"/>
                <a:ext cx="791" cy="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71" name="Text Box 21"/>
              <p:cNvSpPr txBox="1">
                <a:spLocks noChangeArrowheads="1"/>
              </p:cNvSpPr>
              <p:nvPr/>
            </p:nvSpPr>
            <p:spPr bwMode="auto">
              <a:xfrm>
                <a:off x="1834" y="2916"/>
                <a:ext cx="565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800" b="1">
                    <a:solidFill>
                      <a:srgbClr val="FFFFFF"/>
                    </a:solidFill>
                    <a:latin typeface="Calibri" pitchFamily="34" charset="0"/>
                  </a:rPr>
                  <a:t>定义</a:t>
                </a:r>
              </a:p>
            </p:txBody>
          </p:sp>
        </p:grpSp>
      </p:grpSp>
      <p:sp>
        <p:nvSpPr>
          <p:cNvPr id="108566" name="TextBox 15"/>
          <p:cNvSpPr txBox="1">
            <a:spLocks noChangeArrowheads="1"/>
          </p:cNvSpPr>
          <p:nvPr/>
        </p:nvSpPr>
        <p:spPr bwMode="auto">
          <a:xfrm>
            <a:off x="1536700" y="5557838"/>
            <a:ext cx="8969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压强</a:t>
            </a:r>
          </a:p>
        </p:txBody>
      </p:sp>
      <p:sp>
        <p:nvSpPr>
          <p:cNvPr id="108567" name="上箭头 16"/>
          <p:cNvSpPr>
            <a:spLocks noChangeArrowheads="1"/>
          </p:cNvSpPr>
          <p:nvPr/>
        </p:nvSpPr>
        <p:spPr bwMode="auto">
          <a:xfrm>
            <a:off x="1830388" y="4192588"/>
            <a:ext cx="214312" cy="1071562"/>
          </a:xfrm>
          <a:prstGeom prst="upArrow">
            <a:avLst>
              <a:gd name="adj1" fmla="val 50000"/>
              <a:gd name="adj2" fmla="val 50000"/>
            </a:avLst>
          </a:prstGeom>
          <a:noFill/>
          <a:ln w="9525">
            <a:noFill/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29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  <p:bldP spid="108548" grpId="0"/>
      <p:bldP spid="108549" grpId="0"/>
      <p:bldP spid="108560" grpId="0"/>
      <p:bldP spid="108566" grpId="0"/>
      <p:bldP spid="108567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755650" y="881063"/>
            <a:ext cx="7927975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folHlink"/>
                </a:solidFill>
                <a:latin typeface="黑体" pitchFamily="49" charset="-122"/>
                <a:ea typeface="黑体" pitchFamily="49" charset="-122"/>
              </a:rPr>
              <a:t>在压力和受力面积都不同时，要比较压力的作用效果，需要比较单位面积上受到的压力。</a:t>
            </a:r>
          </a:p>
        </p:txBody>
      </p:sp>
    </p:spTree>
    <p:extLst>
      <p:ext uri="{BB962C8B-B14F-4D97-AF65-F5344CB8AC3E}">
        <p14:creationId xmlns:p14="http://schemas.microsoft.com/office/powerpoint/2010/main" val="279420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46038"/>
            <a:ext cx="5040313" cy="1143000"/>
          </a:xfrm>
        </p:spPr>
        <p:txBody>
          <a:bodyPr lIns="89667" tIns="44833" rIns="89667" bIns="44833"/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ea typeface="华文行楷" pitchFamily="2" charset="-122"/>
              </a:rPr>
              <a:t>压强    </a:t>
            </a:r>
            <a:r>
              <a:rPr lang="zh-CN" altLang="zh-CN" sz="5400" b="1" smtClean="0">
                <a:solidFill>
                  <a:srgbClr val="FF0000"/>
                </a:solidFill>
                <a:ea typeface="华文行楷" pitchFamily="2" charset="-122"/>
              </a:rPr>
              <a:t>(p)</a:t>
            </a:r>
          </a:p>
        </p:txBody>
      </p:sp>
      <p:sp>
        <p:nvSpPr>
          <p:cNvPr id="52226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390525" y="1127125"/>
            <a:ext cx="2090738" cy="698500"/>
          </a:xfrm>
        </p:spPr>
        <p:txBody>
          <a:bodyPr lIns="89667" tIns="44833" rIns="89667" bIns="44833"/>
          <a:lstStyle/>
          <a:p>
            <a:pPr marL="447675" indent="-447675" defTabSz="1193800" eaLnBrk="1" hangingPunct="1">
              <a:buFontTx/>
              <a:buNone/>
            </a:pPr>
            <a:r>
              <a:rPr lang="en-US" altLang="zh-CN" sz="3700" b="1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3700" b="1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、</a:t>
            </a:r>
            <a:r>
              <a:rPr lang="zh-CN" altLang="en-US" sz="3700" b="1" smtClean="0">
                <a:solidFill>
                  <a:srgbClr val="0000FF"/>
                </a:solidFill>
                <a:ea typeface="华文行楷" pitchFamily="2" charset="-122"/>
              </a:rPr>
              <a:t>意义：</a:t>
            </a:r>
            <a:endParaRPr lang="zh-CN" altLang="en-US" sz="3700" b="1" smtClean="0">
              <a:ea typeface="华文行楷" pitchFamily="2" charset="-122"/>
            </a:endParaRPr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304800" y="1844675"/>
            <a:ext cx="2322513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35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35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、定义：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2282825" y="1700213"/>
            <a:ext cx="6861175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3200" b="1">
                <a:latin typeface="Times New Roman" pitchFamily="18" charset="0"/>
                <a:ea typeface="华文行楷" pitchFamily="2" charset="-122"/>
              </a:rPr>
              <a:t>物体所受压力的大小与受力面积之比</a:t>
            </a:r>
          </a:p>
        </p:txBody>
      </p:sp>
      <p:sp>
        <p:nvSpPr>
          <p:cNvPr id="52229" name="Text Box 6"/>
          <p:cNvSpPr txBox="1">
            <a:spLocks noChangeArrowheads="1"/>
          </p:cNvSpPr>
          <p:nvPr/>
        </p:nvSpPr>
        <p:spPr bwMode="auto">
          <a:xfrm>
            <a:off x="285750" y="2530475"/>
            <a:ext cx="25590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35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35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、公式：</a:t>
            </a:r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2646363" y="1114425"/>
            <a:ext cx="38496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b="1">
                <a:latin typeface="Times New Roman" pitchFamily="18" charset="0"/>
                <a:ea typeface="华文行楷" pitchFamily="2" charset="-122"/>
              </a:rPr>
              <a:t>表示压力的作用效果</a:t>
            </a:r>
            <a:endParaRPr lang="zh-CN" altLang="en-US" sz="32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33128" name="Text Box 8"/>
          <p:cNvSpPr txBox="1"/>
          <p:nvPr/>
        </p:nvSpPr>
        <p:spPr>
          <a:xfrm>
            <a:off x="2428875" y="2492375"/>
            <a:ext cx="1208088" cy="884238"/>
          </a:xfrm>
          <a:prstGeom prst="rect">
            <a:avLst/>
          </a:prstGeom>
          <a:noFill/>
          <a:ln w="9525">
            <a:noFill/>
          </a:ln>
        </p:spPr>
        <p:txBody>
          <a:bodyPr wrap="none" lIns="89667" tIns="44833" rIns="89667" bIns="44833">
            <a:spAutoFit/>
          </a:bodyPr>
          <a:lstStyle/>
          <a:p>
            <a:pPr defTabSz="700405">
              <a:defRPr/>
            </a:pPr>
            <a:r>
              <a:rPr lang="zh-CN" altLang="en-US" sz="3500" b="1" noProof="1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压强</a:t>
            </a:r>
            <a:r>
              <a:rPr lang="zh-CN" altLang="zh-CN" sz="4300" b="1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=</a:t>
            </a:r>
            <a:endParaRPr lang="zh-CN" altLang="zh-CN" sz="4300" b="1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3757613" y="2881313"/>
            <a:ext cx="1800225" cy="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730625" y="2166938"/>
            <a:ext cx="2012950" cy="1355725"/>
            <a:chOff x="0" y="0"/>
            <a:chExt cx="1268" cy="854"/>
          </a:xfrm>
        </p:grpSpPr>
        <p:sp>
          <p:nvSpPr>
            <p:cNvPr id="52234" name="Text Box 11"/>
            <p:cNvSpPr txBox="1">
              <a:spLocks noChangeArrowheads="1"/>
            </p:cNvSpPr>
            <p:nvPr/>
          </p:nvSpPr>
          <p:spPr bwMode="auto">
            <a:xfrm>
              <a:off x="225" y="0"/>
              <a:ext cx="585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667" tIns="44833" rIns="89667" bIns="44833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400">
                  <a:solidFill>
                    <a:srgbClr val="0000FF"/>
                  </a:solidFill>
                  <a:latin typeface="隶书" pitchFamily="49" charset="-122"/>
                  <a:ea typeface="隶书" pitchFamily="49" charset="-122"/>
                </a:rPr>
                <a:t>压力</a:t>
              </a:r>
            </a:p>
          </p:txBody>
        </p:sp>
        <p:sp>
          <p:nvSpPr>
            <p:cNvPr id="52235" name="Text Box 12"/>
            <p:cNvSpPr txBox="1">
              <a:spLocks noChangeArrowheads="1"/>
            </p:cNvSpPr>
            <p:nvPr/>
          </p:nvSpPr>
          <p:spPr bwMode="auto">
            <a:xfrm>
              <a:off x="0" y="450"/>
              <a:ext cx="126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667" tIns="44833" rIns="89667" bIns="44833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500">
                  <a:solidFill>
                    <a:srgbClr val="0000FF"/>
                  </a:solidFill>
                  <a:latin typeface="隶书" pitchFamily="49" charset="-122"/>
                  <a:ea typeface="隶书" pitchFamily="49" charset="-122"/>
                </a:rPr>
                <a:t>受力面积</a:t>
              </a:r>
            </a:p>
          </p:txBody>
        </p:sp>
      </p:grpSp>
      <p:sp>
        <p:nvSpPr>
          <p:cNvPr id="133133" name="Text Box 13"/>
          <p:cNvSpPr txBox="1">
            <a:spLocks noChangeArrowheads="1"/>
          </p:cNvSpPr>
          <p:nvPr/>
        </p:nvSpPr>
        <p:spPr bwMode="auto">
          <a:xfrm>
            <a:off x="6302375" y="2609850"/>
            <a:ext cx="1119188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4300" b="1" i="1">
                <a:solidFill>
                  <a:srgbClr val="FF3300"/>
                </a:solidFill>
                <a:latin typeface="Times New Roman" pitchFamily="18" charset="0"/>
              </a:rPr>
              <a:t>p</a:t>
            </a:r>
            <a:r>
              <a:rPr lang="zh-CN" altLang="en-US" sz="4300" b="1">
                <a:solidFill>
                  <a:schemeClr val="hlink"/>
                </a:solidFill>
                <a:latin typeface="Times New Roman" pitchFamily="18" charset="0"/>
              </a:rPr>
              <a:t>＝</a:t>
            </a:r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>
            <a:off x="7262813" y="2984500"/>
            <a:ext cx="91598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35" name="Text Box 15"/>
          <p:cNvSpPr txBox="1">
            <a:spLocks noChangeArrowheads="1"/>
          </p:cNvSpPr>
          <p:nvPr/>
        </p:nvSpPr>
        <p:spPr bwMode="auto">
          <a:xfrm>
            <a:off x="2557463" y="3549650"/>
            <a:ext cx="41751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100" b="1">
                <a:latin typeface="Times New Roman" pitchFamily="18" charset="0"/>
              </a:rPr>
              <a:t>F — </a:t>
            </a:r>
            <a:r>
              <a:rPr lang="zh-CN" altLang="en-US" sz="3100" b="1">
                <a:latin typeface="Times New Roman" pitchFamily="18" charset="0"/>
              </a:rPr>
              <a:t>压力 </a:t>
            </a:r>
            <a:r>
              <a:rPr lang="en-US" altLang="zh-CN" sz="3100" b="1">
                <a:latin typeface="Times New Roman" pitchFamily="18" charset="0"/>
              </a:rPr>
              <a:t>— 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牛（</a:t>
            </a:r>
            <a:r>
              <a:rPr lang="en-US" altLang="zh-CN" sz="3100" b="1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133136" name="Text Box 16"/>
          <p:cNvSpPr txBox="1">
            <a:spLocks noChangeArrowheads="1"/>
          </p:cNvSpPr>
          <p:nvPr/>
        </p:nvSpPr>
        <p:spPr bwMode="auto">
          <a:xfrm>
            <a:off x="2563813" y="4133850"/>
            <a:ext cx="50434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100" b="1">
                <a:latin typeface="Times New Roman" pitchFamily="18" charset="0"/>
              </a:rPr>
              <a:t>S — </a:t>
            </a:r>
            <a:r>
              <a:rPr lang="zh-CN" altLang="en-US" sz="3100" b="1">
                <a:latin typeface="Times New Roman" pitchFamily="18" charset="0"/>
              </a:rPr>
              <a:t>受力面积 </a:t>
            </a:r>
            <a:r>
              <a:rPr lang="en-US" altLang="zh-CN" sz="3100" b="1">
                <a:solidFill>
                  <a:srgbClr val="0000FF"/>
                </a:solidFill>
                <a:latin typeface="Times New Roman" pitchFamily="18" charset="0"/>
              </a:rPr>
              <a:t>— 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米</a:t>
            </a:r>
            <a:r>
              <a:rPr lang="en-US" altLang="zh-CN" sz="3100" b="1" baseline="3000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lang="en-US" altLang="zh-CN" sz="3100" b="1">
                <a:solidFill>
                  <a:srgbClr val="FF0000"/>
                </a:solidFill>
                <a:latin typeface="Times New Roman" pitchFamily="18" charset="0"/>
              </a:rPr>
              <a:t>m</a:t>
            </a:r>
            <a:r>
              <a:rPr lang="en-US" altLang="zh-CN" sz="3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133137" name="Text Box 17"/>
          <p:cNvSpPr txBox="1">
            <a:spLocks noChangeArrowheads="1"/>
          </p:cNvSpPr>
          <p:nvPr/>
        </p:nvSpPr>
        <p:spPr bwMode="auto">
          <a:xfrm>
            <a:off x="2549525" y="4732338"/>
            <a:ext cx="71628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100" b="1">
                <a:latin typeface="Times New Roman" pitchFamily="18" charset="0"/>
              </a:rPr>
              <a:t>P — </a:t>
            </a:r>
            <a:r>
              <a:rPr lang="zh-CN" altLang="en-US" sz="3100" b="1">
                <a:latin typeface="Times New Roman" pitchFamily="18" charset="0"/>
              </a:rPr>
              <a:t>压强 </a:t>
            </a:r>
            <a:r>
              <a:rPr lang="en-US" altLang="zh-CN" sz="3100" b="1">
                <a:latin typeface="Times New Roman" pitchFamily="18" charset="0"/>
              </a:rPr>
              <a:t>—  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牛</a:t>
            </a:r>
            <a:r>
              <a:rPr lang="en-US" altLang="zh-CN" sz="3100" b="1">
                <a:solidFill>
                  <a:srgbClr val="0000FF"/>
                </a:solidFill>
                <a:latin typeface="Times New Roman" pitchFamily="18" charset="0"/>
              </a:rPr>
              <a:t>/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米</a:t>
            </a:r>
            <a:r>
              <a:rPr lang="en-US" altLang="zh-CN" sz="3100" b="1" baseline="3000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lang="en-US" altLang="zh-CN" sz="3100" b="1">
                <a:solidFill>
                  <a:srgbClr val="FF0000"/>
                </a:solidFill>
                <a:latin typeface="Times New Roman" pitchFamily="18" charset="0"/>
              </a:rPr>
              <a:t>N/m</a:t>
            </a:r>
            <a:r>
              <a:rPr lang="en-US" altLang="zh-CN" sz="31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3100" b="1">
                <a:solidFill>
                  <a:srgbClr val="0000FF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52241" name="Text Box 18"/>
          <p:cNvSpPr txBox="1">
            <a:spLocks noChangeArrowheads="1"/>
          </p:cNvSpPr>
          <p:nvPr/>
        </p:nvSpPr>
        <p:spPr bwMode="auto">
          <a:xfrm>
            <a:off x="390525" y="5243513"/>
            <a:ext cx="22574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35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35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、单位：</a:t>
            </a:r>
          </a:p>
        </p:txBody>
      </p:sp>
      <p:sp>
        <p:nvSpPr>
          <p:cNvPr id="133139" name="Text Box 19"/>
          <p:cNvSpPr txBox="1">
            <a:spLocks noChangeArrowheads="1"/>
          </p:cNvSpPr>
          <p:nvPr/>
        </p:nvSpPr>
        <p:spPr bwMode="auto">
          <a:xfrm>
            <a:off x="2582863" y="5334000"/>
            <a:ext cx="538003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31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帕斯卡  </a:t>
            </a:r>
            <a:r>
              <a:rPr lang="zh-CN" altLang="en-US" sz="3100" b="1">
                <a:latin typeface="华文行楷" pitchFamily="2" charset="-122"/>
                <a:ea typeface="华文行楷" pitchFamily="2" charset="-122"/>
              </a:rPr>
              <a:t>简称：</a:t>
            </a:r>
            <a:r>
              <a:rPr lang="zh-CN" altLang="en-US" sz="31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帕  </a:t>
            </a:r>
            <a:r>
              <a:rPr lang="zh-CN" altLang="en-US" sz="3100" b="1">
                <a:latin typeface="华文行楷" pitchFamily="2" charset="-122"/>
                <a:ea typeface="华文行楷" pitchFamily="2" charset="-122"/>
              </a:rPr>
              <a:t>符号：</a:t>
            </a:r>
            <a:r>
              <a:rPr lang="en-US" altLang="zh-CN" sz="31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Pa</a:t>
            </a: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647950" y="5967413"/>
            <a:ext cx="2562225" cy="708025"/>
            <a:chOff x="0" y="0"/>
            <a:chExt cx="4038" cy="1113"/>
          </a:xfrm>
        </p:grpSpPr>
        <p:sp>
          <p:nvSpPr>
            <p:cNvPr id="52244" name="Text Box 21"/>
            <p:cNvSpPr txBox="1">
              <a:spLocks noChangeArrowheads="1"/>
            </p:cNvSpPr>
            <p:nvPr/>
          </p:nvSpPr>
          <p:spPr bwMode="auto">
            <a:xfrm>
              <a:off x="2094" y="10"/>
              <a:ext cx="1581" cy="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667" tIns="44833" rIns="89667" bIns="44833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3900" i="1">
                  <a:solidFill>
                    <a:srgbClr val="3333FF"/>
                  </a:solidFill>
                  <a:latin typeface="Times New Roman" pitchFamily="18" charset="0"/>
                </a:rPr>
                <a:t>N</a:t>
              </a:r>
              <a:r>
                <a:rPr lang="zh-CN" altLang="zh-CN" sz="3900">
                  <a:solidFill>
                    <a:srgbClr val="3333FF"/>
                  </a:solidFill>
                  <a:latin typeface="Times New Roman" pitchFamily="18" charset="0"/>
                </a:rPr>
                <a:t>/</a:t>
              </a:r>
              <a:r>
                <a:rPr lang="zh-CN" altLang="zh-CN" sz="3900" i="1">
                  <a:solidFill>
                    <a:srgbClr val="3333FF"/>
                  </a:solidFill>
                  <a:latin typeface="Times New Roman" pitchFamily="18" charset="0"/>
                </a:rPr>
                <a:t>m</a:t>
              </a:r>
            </a:p>
          </p:txBody>
        </p:sp>
        <p:sp>
          <p:nvSpPr>
            <p:cNvPr id="52245" name="Text Box 22"/>
            <p:cNvSpPr txBox="1">
              <a:spLocks noChangeArrowheads="1"/>
            </p:cNvSpPr>
            <p:nvPr/>
          </p:nvSpPr>
          <p:spPr bwMode="auto">
            <a:xfrm>
              <a:off x="3528" y="0"/>
              <a:ext cx="51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667" tIns="44833" rIns="89667" bIns="44833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2300" b="1">
                  <a:solidFill>
                    <a:srgbClr val="3333FF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52246" name="Text Box 23"/>
            <p:cNvSpPr txBox="1">
              <a:spLocks noChangeArrowheads="1"/>
            </p:cNvSpPr>
            <p:nvPr/>
          </p:nvSpPr>
          <p:spPr bwMode="auto">
            <a:xfrm>
              <a:off x="0" y="40"/>
              <a:ext cx="2244" cy="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667" tIns="44833" rIns="89667" bIns="44833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3900" b="1">
                  <a:solidFill>
                    <a:srgbClr val="FF0000"/>
                  </a:solidFill>
                  <a:latin typeface="宋体" pitchFamily="2" charset="-122"/>
                </a:rPr>
                <a:t>1</a:t>
              </a:r>
              <a:r>
                <a:rPr lang="zh-CN" altLang="zh-CN" sz="3900" b="1">
                  <a:solidFill>
                    <a:srgbClr val="3333FF"/>
                  </a:solidFill>
                  <a:latin typeface="宋体" pitchFamily="2" charset="-122"/>
                </a:rPr>
                <a:t>Pa=</a:t>
              </a:r>
              <a:r>
                <a:rPr lang="zh-CN" altLang="zh-CN" sz="3900" b="1">
                  <a:solidFill>
                    <a:srgbClr val="FF0000"/>
                  </a:solidFill>
                  <a:latin typeface="宋体" pitchFamily="2" charset="-122"/>
                </a:rPr>
                <a:t>1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7497763" y="2219325"/>
            <a:ext cx="490537" cy="1301750"/>
            <a:chOff x="0" y="0"/>
            <a:chExt cx="770" cy="2049"/>
          </a:xfrm>
        </p:grpSpPr>
        <p:sp>
          <p:nvSpPr>
            <p:cNvPr id="52248" name="Text Box 26"/>
            <p:cNvSpPr txBox="1">
              <a:spLocks noChangeArrowheads="1"/>
            </p:cNvSpPr>
            <p:nvPr/>
          </p:nvSpPr>
          <p:spPr bwMode="auto">
            <a:xfrm>
              <a:off x="77" y="1039"/>
              <a:ext cx="690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667" tIns="44833" rIns="89667" bIns="44833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4300" b="1" i="1">
                  <a:solidFill>
                    <a:srgbClr val="FF3300"/>
                  </a:solidFill>
                  <a:latin typeface="Times New Roman" pitchFamily="18" charset="0"/>
                </a:rPr>
                <a:t>S</a:t>
              </a:r>
            </a:p>
          </p:txBody>
        </p:sp>
        <p:sp>
          <p:nvSpPr>
            <p:cNvPr id="52249" name="Text Box 27"/>
            <p:cNvSpPr txBox="1">
              <a:spLocks noChangeArrowheads="1"/>
            </p:cNvSpPr>
            <p:nvPr/>
          </p:nvSpPr>
          <p:spPr bwMode="auto">
            <a:xfrm>
              <a:off x="0" y="0"/>
              <a:ext cx="770" cy="1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9667" tIns="44833" rIns="89667" bIns="44833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4300" b="1" i="1">
                  <a:solidFill>
                    <a:srgbClr val="FF3300"/>
                  </a:solidFill>
                  <a:latin typeface="Times New Roman" pitchFamily="18" charset="0"/>
                </a:rPr>
                <a:t>F</a:t>
              </a:r>
            </a:p>
          </p:txBody>
        </p:sp>
      </p:grpSp>
      <p:sp>
        <p:nvSpPr>
          <p:cNvPr id="52250" name="文本框 133154"/>
          <p:cNvSpPr txBox="1">
            <a:spLocks noChangeArrowheads="1"/>
          </p:cNvSpPr>
          <p:nvPr/>
        </p:nvSpPr>
        <p:spPr bwMode="auto">
          <a:xfrm>
            <a:off x="5580063" y="6308725"/>
            <a:ext cx="1152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含义</a:t>
            </a:r>
          </a:p>
        </p:txBody>
      </p:sp>
      <p:sp>
        <p:nvSpPr>
          <p:cNvPr id="52251" name="TextBox 27"/>
          <p:cNvSpPr txBox="1">
            <a:spLocks noChangeArrowheads="1"/>
          </p:cNvSpPr>
          <p:nvPr/>
        </p:nvSpPr>
        <p:spPr bwMode="auto">
          <a:xfrm>
            <a:off x="8001000" y="6000750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笔记</a:t>
            </a:r>
          </a:p>
        </p:txBody>
      </p:sp>
      <p:sp>
        <p:nvSpPr>
          <p:cNvPr id="968708" name="Text Box 4"/>
          <p:cNvSpPr txBox="1">
            <a:spLocks noChangeArrowheads="1"/>
          </p:cNvSpPr>
          <p:nvPr/>
        </p:nvSpPr>
        <p:spPr bwMode="auto">
          <a:xfrm>
            <a:off x="712788" y="6407150"/>
            <a:ext cx="84312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“1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帕”的含义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: 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平方米的面积上受到的压力是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牛。</a:t>
            </a:r>
          </a:p>
        </p:txBody>
      </p:sp>
    </p:spTree>
    <p:extLst>
      <p:ext uri="{BB962C8B-B14F-4D97-AF65-F5344CB8AC3E}">
        <p14:creationId xmlns:p14="http://schemas.microsoft.com/office/powerpoint/2010/main" val="397211035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6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6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6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6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ldLvl="0"/>
      <p:bldP spid="133127" grpId="0" bldLvl="0"/>
      <p:bldP spid="133128" grpId="0" bldLvl="0"/>
      <p:bldP spid="33801" grpId="0" animBg="1"/>
      <p:bldP spid="133133" grpId="0" bldLvl="0"/>
      <p:bldP spid="33806" grpId="0" animBg="1"/>
      <p:bldP spid="133135" grpId="0" bldLvl="0"/>
      <p:bldP spid="133136" grpId="0" bldLvl="0"/>
      <p:bldP spid="133139" grpId="0" bldLvl="0"/>
      <p:bldP spid="9687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730" name="Text Box 2"/>
          <p:cNvSpPr txBox="1">
            <a:spLocks noChangeArrowheads="1"/>
          </p:cNvSpPr>
          <p:nvPr/>
        </p:nvSpPr>
        <p:spPr bwMode="auto">
          <a:xfrm>
            <a:off x="1676400" y="838200"/>
            <a:ext cx="2576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>
                <a:solidFill>
                  <a:srgbClr val="3333FF"/>
                </a:solidFill>
                <a:ea typeface="隶书" pitchFamily="49" charset="-122"/>
              </a:rPr>
              <a:t>小数据</a:t>
            </a:r>
          </a:p>
        </p:txBody>
      </p:sp>
      <p:sp>
        <p:nvSpPr>
          <p:cNvPr id="969731" name="Text Box 3"/>
          <p:cNvSpPr txBox="1">
            <a:spLocks noChangeArrowheads="1"/>
          </p:cNvSpPr>
          <p:nvPr/>
        </p:nvSpPr>
        <p:spPr bwMode="auto">
          <a:xfrm>
            <a:off x="228600" y="2057400"/>
            <a:ext cx="8458200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仿宋_GB2312" charset="-122"/>
              </a:rPr>
              <a:t>一颗西瓜子平放在桌面上，对桌面的压强约</a:t>
            </a:r>
            <a:r>
              <a:rPr lang="en-US" altLang="zh-CN" sz="2800" b="1">
                <a:latin typeface="Times New Roman" pitchFamily="18" charset="0"/>
                <a:ea typeface="仿宋_GB2312" charset="-122"/>
              </a:rPr>
              <a:t>20 Pa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endParaRPr lang="en-US" altLang="zh-CN" sz="2800" b="1">
              <a:latin typeface="Times New Roman" pitchFamily="18" charset="0"/>
              <a:ea typeface="仿宋_GB231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仿宋_GB2312" charset="-122"/>
              </a:rPr>
              <a:t>一张报纸平放时对桌面的压强约</a:t>
            </a:r>
            <a:r>
              <a:rPr lang="en-US" altLang="zh-CN" sz="2800" b="1">
                <a:latin typeface="Times New Roman" pitchFamily="18" charset="0"/>
                <a:ea typeface="仿宋_GB2312" charset="-122"/>
              </a:rPr>
              <a:t>0.5 Pa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endParaRPr lang="en-US" altLang="zh-CN" sz="2800" b="1">
              <a:latin typeface="Times New Roman" pitchFamily="18" charset="0"/>
              <a:ea typeface="仿宋_GB231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仿宋_GB2312" charset="-122"/>
              </a:rPr>
              <a:t>成年人站立时对地面的压强约为</a:t>
            </a:r>
            <a:r>
              <a:rPr lang="en-US" altLang="zh-CN" sz="2800" b="1">
                <a:latin typeface="Times New Roman" pitchFamily="18" charset="0"/>
                <a:ea typeface="仿宋_GB2312" charset="-122"/>
              </a:rPr>
              <a:t>1.5×10</a:t>
            </a:r>
            <a:r>
              <a:rPr lang="en-US" altLang="zh-CN" sz="2800" b="1" baseline="30000">
                <a:latin typeface="Times New Roman" pitchFamily="18" charset="0"/>
                <a:ea typeface="仿宋_GB2312" charset="-122"/>
              </a:rPr>
              <a:t>4 </a:t>
            </a:r>
            <a:r>
              <a:rPr lang="en-US" altLang="zh-CN" sz="2800" b="1">
                <a:latin typeface="Times New Roman" pitchFamily="18" charset="0"/>
                <a:ea typeface="仿宋_GB2312" charset="-122"/>
              </a:rPr>
              <a:t>Pa</a:t>
            </a:r>
          </a:p>
        </p:txBody>
      </p:sp>
      <p:pic>
        <p:nvPicPr>
          <p:cNvPr id="41989" name="Picture 5" descr="0942548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09600"/>
            <a:ext cx="17526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6" descr="fbab6cdc961434bacd1166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6670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7" descr="F20090324100133874030193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181600"/>
            <a:ext cx="2286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3953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97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97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97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2"/>
          <p:cNvSpPr txBox="1">
            <a:spLocks noChangeArrowheads="1"/>
          </p:cNvSpPr>
          <p:nvPr/>
        </p:nvSpPr>
        <p:spPr bwMode="auto">
          <a:xfrm>
            <a:off x="611188" y="1071563"/>
            <a:ext cx="5473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压强的单位</a:t>
            </a:r>
          </a:p>
        </p:txBody>
      </p:sp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1187450" y="1790700"/>
            <a:ext cx="691356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压强的单位是</a:t>
            </a:r>
            <a:r>
              <a:rPr lang="en-US" altLang="zh-CN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N/m</a:t>
            </a:r>
            <a:r>
              <a:rPr lang="en-US" altLang="zh-CN" sz="3200" baseline="30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，称为帕斯卡，简称帕，符号是</a:t>
            </a: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en-US" altLang="zh-CN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Pa</a:t>
            </a:r>
            <a:r>
              <a:rPr lang="en-US" altLang="zh-CN" sz="32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，这是为了纪念法国科学家帕斯卡，以他的名字来命名压强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的单位。</a:t>
            </a:r>
          </a:p>
        </p:txBody>
      </p:sp>
    </p:spTree>
    <p:extLst>
      <p:ext uri="{BB962C8B-B14F-4D97-AF65-F5344CB8AC3E}">
        <p14:creationId xmlns:p14="http://schemas.microsoft.com/office/powerpoint/2010/main" val="2868439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>
            <a:spLocks noChangeArrowheads="1"/>
          </p:cNvSpPr>
          <p:nvPr/>
        </p:nvSpPr>
        <p:spPr bwMode="auto">
          <a:xfrm>
            <a:off x="539750" y="1309688"/>
            <a:ext cx="4867275" cy="44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    帕斯卡</a:t>
            </a:r>
            <a:r>
              <a:rPr lang="zh-CN" altLang="en-US" sz="1600" b="1">
                <a:solidFill>
                  <a:srgbClr val="FF0000"/>
                </a:solidFill>
              </a:rPr>
              <a:t>（</a:t>
            </a:r>
            <a:r>
              <a:rPr lang="en-US" altLang="zh-CN" sz="1600" b="1">
                <a:solidFill>
                  <a:srgbClr val="FF0000"/>
                </a:solidFill>
              </a:rPr>
              <a:t>Pascal</a:t>
            </a:r>
            <a:r>
              <a:rPr lang="zh-CN" altLang="en-US" sz="1600" b="1">
                <a:solidFill>
                  <a:srgbClr val="FF0000"/>
                </a:solidFill>
              </a:rPr>
              <a:t>，</a:t>
            </a:r>
            <a:r>
              <a:rPr lang="en-US" altLang="zh-CN" sz="1600" b="1">
                <a:solidFill>
                  <a:srgbClr val="FF0000"/>
                </a:solidFill>
              </a:rPr>
              <a:t>Blaise 1623—1662</a:t>
            </a:r>
            <a:r>
              <a:rPr lang="zh-CN" altLang="en-US" sz="1600" b="1">
                <a:solidFill>
                  <a:srgbClr val="FF0000"/>
                </a:solidFill>
              </a:rPr>
              <a:t>）</a:t>
            </a:r>
          </a:p>
          <a:p>
            <a:r>
              <a:rPr lang="zh-CN" altLang="en-US"/>
              <a:t>       </a:t>
            </a:r>
          </a:p>
          <a:p>
            <a:r>
              <a:rPr lang="zh-CN" altLang="en-US" b="1">
                <a:solidFill>
                  <a:srgbClr val="0000FF"/>
                </a:solidFill>
              </a:rPr>
              <a:t>        法国著名的数学家、物理学家、哲学家</a:t>
            </a:r>
          </a:p>
          <a:p>
            <a:endParaRPr lang="zh-CN" altLang="en-US" b="1">
              <a:solidFill>
                <a:srgbClr val="0000FF"/>
              </a:solidFill>
            </a:endParaRPr>
          </a:p>
          <a:p>
            <a:r>
              <a:rPr lang="zh-CN" altLang="en-US" b="1">
                <a:solidFill>
                  <a:srgbClr val="0000FF"/>
                </a:solidFill>
              </a:rPr>
              <a:t>和散文家。在物理学方面作出的突出贡献是，</a:t>
            </a:r>
          </a:p>
          <a:p>
            <a:endParaRPr lang="zh-CN" altLang="en-US" b="1">
              <a:solidFill>
                <a:srgbClr val="0000FF"/>
              </a:solidFill>
            </a:endParaRPr>
          </a:p>
          <a:p>
            <a:r>
              <a:rPr lang="zh-CN" altLang="en-US" b="1">
                <a:solidFill>
                  <a:srgbClr val="0000FF"/>
                </a:solidFill>
              </a:rPr>
              <a:t>于</a:t>
            </a:r>
            <a:r>
              <a:rPr lang="en-US" altLang="zh-CN" b="1">
                <a:solidFill>
                  <a:srgbClr val="0000FF"/>
                </a:solidFill>
              </a:rPr>
              <a:t>1653</a:t>
            </a:r>
            <a:r>
              <a:rPr lang="zh-CN" altLang="en-US" b="1">
                <a:solidFill>
                  <a:srgbClr val="0000FF"/>
                </a:solidFill>
              </a:rPr>
              <a:t>年首次提出了著名的帕斯卡定律，为</a:t>
            </a:r>
          </a:p>
          <a:p>
            <a:endParaRPr lang="zh-CN" altLang="en-US" b="1">
              <a:solidFill>
                <a:srgbClr val="0000FF"/>
              </a:solidFill>
            </a:endParaRPr>
          </a:p>
          <a:p>
            <a:r>
              <a:rPr lang="zh-CN" altLang="en-US" b="1">
                <a:solidFill>
                  <a:srgbClr val="0000FF"/>
                </a:solidFill>
              </a:rPr>
              <a:t>此写成了</a:t>
            </a:r>
            <a:r>
              <a:rPr lang="en-US" altLang="zh-CN" b="1">
                <a:solidFill>
                  <a:srgbClr val="0000FF"/>
                </a:solidFill>
              </a:rPr>
              <a:t>《</a:t>
            </a:r>
            <a:r>
              <a:rPr lang="zh-CN" altLang="en-US" b="1">
                <a:solidFill>
                  <a:srgbClr val="0000FF"/>
                </a:solidFill>
              </a:rPr>
              <a:t>液体平衡的论述</a:t>
            </a:r>
            <a:r>
              <a:rPr lang="en-US" altLang="zh-CN" b="1">
                <a:solidFill>
                  <a:srgbClr val="0000FF"/>
                </a:solidFill>
              </a:rPr>
              <a:t>》</a:t>
            </a:r>
            <a:r>
              <a:rPr lang="zh-CN" altLang="en-US" b="1">
                <a:solidFill>
                  <a:srgbClr val="0000FF"/>
                </a:solidFill>
              </a:rPr>
              <a:t>的著名论文，纤</a:t>
            </a:r>
          </a:p>
          <a:p>
            <a:endParaRPr lang="zh-CN" altLang="en-US" b="1">
              <a:solidFill>
                <a:srgbClr val="0000FF"/>
              </a:solidFill>
            </a:endParaRPr>
          </a:p>
          <a:p>
            <a:r>
              <a:rPr lang="zh-CN" altLang="en-US" b="1">
                <a:solidFill>
                  <a:srgbClr val="0000FF"/>
                </a:solidFill>
              </a:rPr>
              <a:t>细论述了液体压强的传递问题。应用这个定律</a:t>
            </a:r>
          </a:p>
          <a:p>
            <a:endParaRPr lang="zh-CN" altLang="en-US" b="1">
              <a:solidFill>
                <a:srgbClr val="0000FF"/>
              </a:solidFill>
            </a:endParaRPr>
          </a:p>
          <a:p>
            <a:r>
              <a:rPr lang="zh-CN" altLang="en-US" b="1">
                <a:solidFill>
                  <a:srgbClr val="0000FF"/>
                </a:solidFill>
              </a:rPr>
              <a:t>制造的各式各样的液压机械，为人类创造了无</a:t>
            </a:r>
          </a:p>
          <a:p>
            <a:endParaRPr lang="zh-CN" altLang="en-US" b="1">
              <a:solidFill>
                <a:srgbClr val="0000FF"/>
              </a:solidFill>
            </a:endParaRPr>
          </a:p>
          <a:p>
            <a:r>
              <a:rPr lang="zh-CN" altLang="en-US" b="1">
                <a:solidFill>
                  <a:srgbClr val="0000FF"/>
                </a:solidFill>
              </a:rPr>
              <a:t>数的奇迹</a:t>
            </a:r>
            <a:r>
              <a:rPr lang="en-US" altLang="zh-CN" b="1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563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700213"/>
            <a:ext cx="3429000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38887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2"/>
          <p:cNvSpPr txBox="1">
            <a:spLocks noChangeArrowheads="1"/>
          </p:cNvSpPr>
          <p:nvPr/>
        </p:nvSpPr>
        <p:spPr bwMode="auto">
          <a:xfrm>
            <a:off x="822325" y="1620838"/>
            <a:ext cx="24765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zh-CN">
              <a:latin typeface="Times New Roman" pitchFamily="18" charset="0"/>
            </a:endParaRPr>
          </a:p>
        </p:txBody>
      </p:sp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209550" y="787400"/>
            <a:ext cx="8602663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500" b="1">
                <a:latin typeface="Times New Roman" pitchFamily="18" charset="0"/>
              </a:rPr>
              <a:t> </a:t>
            </a:r>
            <a:r>
              <a:rPr lang="zh-CN" altLang="en-US" sz="35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例题：</a:t>
            </a:r>
            <a:r>
              <a:rPr lang="zh-CN" altLang="en-US" sz="3500" b="1">
                <a:latin typeface="Times New Roman" pitchFamily="18" charset="0"/>
              </a:rPr>
              <a:t>   质量为</a:t>
            </a:r>
            <a:r>
              <a:rPr lang="en-US" altLang="zh-CN" sz="3500" b="1">
                <a:latin typeface="Times New Roman" pitchFamily="18" charset="0"/>
              </a:rPr>
              <a:t>60kg</a:t>
            </a:r>
            <a:r>
              <a:rPr lang="zh-CN" altLang="en-US" sz="3500" b="1">
                <a:latin typeface="Times New Roman" pitchFamily="18" charset="0"/>
              </a:rPr>
              <a:t>的人，他每只脚接触地面的面积是</a:t>
            </a:r>
            <a:r>
              <a:rPr lang="en-US" altLang="zh-CN" sz="3500" b="1">
                <a:latin typeface="Times New Roman" pitchFamily="18" charset="0"/>
              </a:rPr>
              <a:t>150cm</a:t>
            </a:r>
            <a:r>
              <a:rPr lang="en-US" altLang="zh-CN" sz="3500" b="1" baseline="30000">
                <a:latin typeface="Times New Roman" pitchFamily="18" charset="0"/>
              </a:rPr>
              <a:t>2</a:t>
            </a:r>
            <a:r>
              <a:rPr lang="zh-CN" altLang="en-US" sz="3500" b="1">
                <a:latin typeface="Times New Roman" pitchFamily="18" charset="0"/>
              </a:rPr>
              <a:t>，当他站立在地面上时，人对地面的压强是多少？</a:t>
            </a:r>
            <a:r>
              <a:rPr lang="en-US" altLang="zh-CN" sz="3500" b="1">
                <a:latin typeface="Times New Roman" pitchFamily="18" charset="0"/>
              </a:rPr>
              <a:t>(g=10N/kg)</a:t>
            </a:r>
            <a:endParaRPr lang="en-US" altLang="zh-CN" sz="35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163513" y="4965700"/>
            <a:ext cx="88646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900" b="1">
                <a:solidFill>
                  <a:srgbClr val="3333FF"/>
                </a:solidFill>
                <a:latin typeface="Times New Roman" pitchFamily="18" charset="0"/>
              </a:rPr>
              <a:t>请同学们思考，当人行走时人对地面的压强多大？</a:t>
            </a: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73025" y="2838450"/>
            <a:ext cx="8893175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500" b="1">
                <a:solidFill>
                  <a:srgbClr val="FF0000"/>
                </a:solidFill>
                <a:latin typeface="Times New Roman" pitchFamily="18" charset="0"/>
              </a:rPr>
              <a:t>解：</a:t>
            </a:r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F=G=mg= 60kg×10N/kg=600N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427038" y="3484563"/>
            <a:ext cx="8424862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667" tIns="44833" rIns="89667" bIns="44833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S=2× 150cm</a:t>
            </a:r>
            <a:r>
              <a:rPr lang="zh-CN" altLang="zh-CN" sz="35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=300cm</a:t>
            </a:r>
            <a:r>
              <a:rPr lang="zh-CN" altLang="zh-CN" sz="35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=0.03m</a:t>
            </a:r>
            <a:r>
              <a:rPr lang="zh-CN" altLang="zh-CN" sz="35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944563" y="4059238"/>
            <a:ext cx="73882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667" tIns="44833" rIns="89667" bIns="44833">
            <a:spAutoFit/>
          </a:bodyPr>
          <a:lstStyle/>
          <a:p>
            <a:pPr algn="ctr" defTabSz="700088"/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P=F/S=600N/0.03m</a:t>
            </a:r>
            <a:r>
              <a:rPr lang="zh-CN" altLang="zh-CN" sz="35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=20000N/m</a:t>
            </a:r>
            <a:r>
              <a:rPr lang="zh-CN" altLang="zh-CN" sz="3500" b="1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zh-CN" sz="3500" b="1">
                <a:solidFill>
                  <a:srgbClr val="FF0000"/>
                </a:solidFill>
                <a:latin typeface="Times New Roman" pitchFamily="18" charset="0"/>
              </a:rPr>
              <a:t>=20000Pa</a:t>
            </a:r>
          </a:p>
        </p:txBody>
      </p:sp>
    </p:spTree>
    <p:extLst>
      <p:ext uri="{BB962C8B-B14F-4D97-AF65-F5344CB8AC3E}">
        <p14:creationId xmlns:p14="http://schemas.microsoft.com/office/powerpoint/2010/main" val="46739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/>
      <p:bldP spid="136197" grpId="0"/>
      <p:bldP spid="136198" grpId="0"/>
      <p:bldP spid="13619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8" y="1908175"/>
            <a:ext cx="8975725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55925" y="3463925"/>
            <a:ext cx="1189038" cy="38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2" name="矩形 1"/>
          <p:cNvSpPr/>
          <p:nvPr/>
        </p:nvSpPr>
        <p:spPr>
          <a:xfrm>
            <a:off x="357188" y="4443413"/>
            <a:ext cx="1189037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251277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5"/>
          <p:cNvSpPr/>
          <p:nvPr/>
        </p:nvSpPr>
        <p:spPr>
          <a:xfrm>
            <a:off x="6040753" y="1426527"/>
            <a:ext cx="2879725" cy="2320925"/>
          </a:xfrm>
          <a:custGeom>
            <a:avLst/>
            <a:gdLst>
              <a:gd name="txL" fmla="*/ 111372 w 3071834"/>
              <a:gd name="txT" fmla="*/ 111372 h 2281476"/>
              <a:gd name="txR" fmla="*/ 2960462 w 3071834"/>
              <a:gd name="txB" fmla="*/ 2170104 h 2281476"/>
            </a:gdLst>
            <a:ahLst/>
            <a:cxnLst>
              <a:cxn ang="0">
                <a:pos x="3071834" y="1140738"/>
              </a:cxn>
              <a:cxn ang="5898240">
                <a:pos x="1535917" y="2281476"/>
              </a:cxn>
              <a:cxn ang="11796480">
                <a:pos x="0" y="1140738"/>
              </a:cxn>
              <a:cxn ang="17694720">
                <a:pos x="1535917" y="0"/>
              </a:cxn>
            </a:cxnLst>
            <a:rect l="txL" t="txT" r="txR" b="txB"/>
            <a:pathLst>
              <a:path w="3071834" h="2281476">
                <a:moveTo>
                  <a:pt x="380254" y="0"/>
                </a:moveTo>
                <a:lnTo>
                  <a:pt x="3071834" y="0"/>
                </a:lnTo>
                <a:lnTo>
                  <a:pt x="3071834" y="1901222"/>
                </a:lnTo>
                <a:arcTo wR="380254" hR="380254" stAng="0" swAng="5400000"/>
                <a:lnTo>
                  <a:pt x="0" y="2281476"/>
                </a:lnTo>
                <a:lnTo>
                  <a:pt x="0" y="380254"/>
                </a:lnTo>
                <a:arcTo wR="380254" hR="380254" stAng="-10800000" swAng="5400009"/>
                <a:close/>
              </a:path>
            </a:pathLst>
          </a:custGeom>
          <a:solidFill>
            <a:schemeClr val="bg1"/>
          </a:solidFill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4000" tIns="10800" rIns="18000" bIns="1080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华文楷体" panose="02010600040101010101" pitchFamily="2" charset="-122"/>
                <a:cs typeface="+mn-ea"/>
              </a:rPr>
              <a:t>两个人对雪地的压力是差不多的，但压力的效果相同吗？</a:t>
            </a:r>
            <a:endParaRPr lang="zh-CN" altLang="en-US" sz="2800" b="1" noProof="1">
              <a:solidFill>
                <a:srgbClr val="00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宋体" panose="0201060003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51868" y="4196394"/>
            <a:ext cx="2967038" cy="18224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noProof="1">
                <a:solidFill>
                  <a:srgbClr val="00206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华文楷体" panose="02010600040101010101" pitchFamily="2" charset="-122"/>
              </a:rPr>
              <a:t>你觉得压力的作用效果与什么因素有关呢？</a:t>
            </a:r>
          </a:p>
        </p:txBody>
      </p:sp>
      <p:pic>
        <p:nvPicPr>
          <p:cNvPr id="17411" name="图片 1" descr="W02014041661974961157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1225550"/>
            <a:ext cx="5265738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17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138241"/>
          <p:cNvSpPr txBox="1">
            <a:spLocks noChangeArrowheads="1"/>
          </p:cNvSpPr>
          <p:nvPr/>
        </p:nvSpPr>
        <p:spPr bwMode="auto">
          <a:xfrm>
            <a:off x="600075" y="1016000"/>
            <a:ext cx="79073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100"/>
              <a:t>如图所示，一个物体重</a:t>
            </a:r>
            <a:r>
              <a:rPr lang="en-US" altLang="zh-CN" sz="2100"/>
              <a:t>20N</a:t>
            </a:r>
            <a:r>
              <a:rPr lang="en-US" altLang="en-US" sz="2100"/>
              <a:t>，用大小为</a:t>
            </a:r>
            <a:r>
              <a:rPr lang="en-US" altLang="zh-CN" sz="2100"/>
              <a:t>50N</a:t>
            </a:r>
            <a:r>
              <a:rPr lang="en-US" altLang="en-US" sz="2100"/>
              <a:t>的力垂直于墙面压住物体，则墙壁受到的压力为</a:t>
            </a:r>
            <a:r>
              <a:rPr lang="en-US" altLang="zh-CN" sz="2100"/>
              <a:t>______N</a:t>
            </a:r>
            <a:r>
              <a:rPr lang="en-US" altLang="en-US" sz="2100"/>
              <a:t>，若物体与墙壁的接触面积为</a:t>
            </a:r>
            <a:r>
              <a:rPr lang="en-US" altLang="zh-CN" sz="2100"/>
              <a:t>0.01m</a:t>
            </a:r>
            <a:r>
              <a:rPr lang="en-US" altLang="zh-CN" sz="2100" baseline="30000"/>
              <a:t>2</a:t>
            </a:r>
            <a:r>
              <a:rPr lang="en-US" altLang="en-US" sz="2100"/>
              <a:t>，则墙壁受到的压强是</a:t>
            </a:r>
            <a:r>
              <a:rPr lang="en-US" altLang="zh-CN" sz="2100"/>
              <a:t>________Pa</a:t>
            </a:r>
          </a:p>
        </p:txBody>
      </p:sp>
      <p:grpSp>
        <p:nvGrpSpPr>
          <p:cNvPr id="59394" name="组合 138242"/>
          <p:cNvGrpSpPr>
            <a:grpSpLocks/>
          </p:cNvGrpSpPr>
          <p:nvPr/>
        </p:nvGrpSpPr>
        <p:grpSpPr bwMode="auto">
          <a:xfrm>
            <a:off x="5245100" y="2773363"/>
            <a:ext cx="1668463" cy="2300287"/>
            <a:chOff x="4813" y="1926"/>
            <a:chExt cx="1067" cy="1438"/>
          </a:xfrm>
        </p:grpSpPr>
        <p:sp>
          <p:nvSpPr>
            <p:cNvPr id="59395" name="直接连接符 138243"/>
            <p:cNvSpPr>
              <a:spLocks noChangeShapeType="1"/>
            </p:cNvSpPr>
            <p:nvPr/>
          </p:nvSpPr>
          <p:spPr bwMode="auto">
            <a:xfrm>
              <a:off x="4883" y="1926"/>
              <a:ext cx="0" cy="13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396" name="矩形 138244"/>
            <p:cNvSpPr>
              <a:spLocks noChangeArrowheads="1"/>
            </p:cNvSpPr>
            <p:nvPr/>
          </p:nvSpPr>
          <p:spPr bwMode="auto">
            <a:xfrm>
              <a:off x="4875" y="2261"/>
              <a:ext cx="300" cy="6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59397" name="直接连接符 138245"/>
            <p:cNvSpPr>
              <a:spLocks noChangeShapeType="1"/>
            </p:cNvSpPr>
            <p:nvPr/>
          </p:nvSpPr>
          <p:spPr bwMode="auto">
            <a:xfrm>
              <a:off x="5012" y="2562"/>
              <a:ext cx="0" cy="5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398" name="文本框 138246"/>
            <p:cNvSpPr txBox="1">
              <a:spLocks noChangeArrowheads="1"/>
            </p:cNvSpPr>
            <p:nvPr/>
          </p:nvSpPr>
          <p:spPr bwMode="auto">
            <a:xfrm>
              <a:off x="5072" y="3069"/>
              <a:ext cx="336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080" tIns="35040" rIns="70080" bIns="35040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100" b="1"/>
                <a:t>G</a:t>
              </a:r>
            </a:p>
          </p:txBody>
        </p:sp>
        <p:sp>
          <p:nvSpPr>
            <p:cNvPr id="59399" name="直接连接符 138247"/>
            <p:cNvSpPr>
              <a:spLocks noChangeShapeType="1"/>
            </p:cNvSpPr>
            <p:nvPr/>
          </p:nvSpPr>
          <p:spPr bwMode="auto">
            <a:xfrm flipH="1">
              <a:off x="5167" y="2553"/>
              <a:ext cx="4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0" name="文本框 138248"/>
            <p:cNvSpPr txBox="1">
              <a:spLocks noChangeArrowheads="1"/>
            </p:cNvSpPr>
            <p:nvPr/>
          </p:nvSpPr>
          <p:spPr bwMode="auto">
            <a:xfrm>
              <a:off x="5468" y="2201"/>
              <a:ext cx="412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080" tIns="35040" rIns="70080" bIns="35040">
              <a:spAutoFit/>
            </a:bodyPr>
            <a:lstStyle>
              <a:lvl1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defTabSz="70008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defTabSz="7000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100" b="1"/>
                <a:t>F</a:t>
              </a:r>
            </a:p>
          </p:txBody>
        </p:sp>
        <p:sp>
          <p:nvSpPr>
            <p:cNvPr id="59401" name="直接连接符 138249"/>
            <p:cNvSpPr>
              <a:spLocks noChangeShapeType="1"/>
            </p:cNvSpPr>
            <p:nvPr/>
          </p:nvSpPr>
          <p:spPr bwMode="auto">
            <a:xfrm flipH="1">
              <a:off x="4823" y="2003"/>
              <a:ext cx="52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2" name="直接连接符 138250"/>
            <p:cNvSpPr>
              <a:spLocks noChangeShapeType="1"/>
            </p:cNvSpPr>
            <p:nvPr/>
          </p:nvSpPr>
          <p:spPr bwMode="auto">
            <a:xfrm flipH="1">
              <a:off x="4830" y="2111"/>
              <a:ext cx="52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3" name="直接连接符 138251"/>
            <p:cNvSpPr>
              <a:spLocks noChangeShapeType="1"/>
            </p:cNvSpPr>
            <p:nvPr/>
          </p:nvSpPr>
          <p:spPr bwMode="auto">
            <a:xfrm flipH="1">
              <a:off x="4822" y="2241"/>
              <a:ext cx="52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4" name="直接连接符 138252"/>
            <p:cNvSpPr>
              <a:spLocks noChangeShapeType="1"/>
            </p:cNvSpPr>
            <p:nvPr/>
          </p:nvSpPr>
          <p:spPr bwMode="auto">
            <a:xfrm flipH="1">
              <a:off x="4830" y="2345"/>
              <a:ext cx="52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5" name="直接连接符 138253"/>
            <p:cNvSpPr>
              <a:spLocks noChangeShapeType="1"/>
            </p:cNvSpPr>
            <p:nvPr/>
          </p:nvSpPr>
          <p:spPr bwMode="auto">
            <a:xfrm flipH="1">
              <a:off x="4822" y="2422"/>
              <a:ext cx="52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6" name="直接连接符 138254"/>
            <p:cNvSpPr>
              <a:spLocks noChangeShapeType="1"/>
            </p:cNvSpPr>
            <p:nvPr/>
          </p:nvSpPr>
          <p:spPr bwMode="auto">
            <a:xfrm flipH="1">
              <a:off x="4821" y="2518"/>
              <a:ext cx="52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7" name="直接连接符 138255"/>
            <p:cNvSpPr>
              <a:spLocks noChangeShapeType="1"/>
            </p:cNvSpPr>
            <p:nvPr/>
          </p:nvSpPr>
          <p:spPr bwMode="auto">
            <a:xfrm flipH="1">
              <a:off x="4813" y="2637"/>
              <a:ext cx="52" cy="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8" name="直接连接符 138256"/>
            <p:cNvSpPr>
              <a:spLocks noChangeShapeType="1"/>
            </p:cNvSpPr>
            <p:nvPr/>
          </p:nvSpPr>
          <p:spPr bwMode="auto">
            <a:xfrm flipH="1">
              <a:off x="4822" y="2774"/>
              <a:ext cx="43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9" name="直接连接符 138257"/>
            <p:cNvSpPr>
              <a:spLocks noChangeShapeType="1"/>
            </p:cNvSpPr>
            <p:nvPr/>
          </p:nvSpPr>
          <p:spPr bwMode="auto">
            <a:xfrm flipH="1">
              <a:off x="4814" y="2922"/>
              <a:ext cx="43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0" name="直接连接符 138258"/>
            <p:cNvSpPr>
              <a:spLocks noChangeShapeType="1"/>
            </p:cNvSpPr>
            <p:nvPr/>
          </p:nvSpPr>
          <p:spPr bwMode="auto">
            <a:xfrm flipH="1">
              <a:off x="4822" y="3025"/>
              <a:ext cx="43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1" name="直接连接符 138259"/>
            <p:cNvSpPr>
              <a:spLocks noChangeShapeType="1"/>
            </p:cNvSpPr>
            <p:nvPr/>
          </p:nvSpPr>
          <p:spPr bwMode="auto">
            <a:xfrm flipH="1">
              <a:off x="4814" y="3137"/>
              <a:ext cx="43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77938" y="5321300"/>
            <a:ext cx="28082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50N  5000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Pa  </a:t>
            </a:r>
            <a:endParaRPr lang="en-US" altLang="zh-CN" sz="3200" b="1" baseline="-250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89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844675"/>
            <a:ext cx="88709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8099425" y="3556000"/>
            <a:ext cx="593725" cy="38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257847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137217"/>
          <p:cNvSpPr txBox="1">
            <a:spLocks noChangeArrowheads="1"/>
          </p:cNvSpPr>
          <p:nvPr/>
        </p:nvSpPr>
        <p:spPr bwMode="auto">
          <a:xfrm>
            <a:off x="430213" y="630238"/>
            <a:ext cx="8189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61442" name="文本框 137218"/>
          <p:cNvSpPr txBox="1">
            <a:spLocks noChangeArrowheads="1"/>
          </p:cNvSpPr>
          <p:nvPr/>
        </p:nvSpPr>
        <p:spPr bwMode="auto">
          <a:xfrm>
            <a:off x="176213" y="642938"/>
            <a:ext cx="83851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500" b="1"/>
              <a:t>    </a:t>
            </a:r>
            <a:r>
              <a:rPr lang="zh-CN" altLang="en-US" sz="2500" b="1"/>
              <a:t>如图所示，物体</a:t>
            </a:r>
            <a:r>
              <a:rPr lang="en-US" altLang="zh-CN" sz="2500" b="1"/>
              <a:t>A</a:t>
            </a:r>
            <a:r>
              <a:rPr lang="zh-CN" altLang="en-US" sz="2500" b="1"/>
              <a:t>重</a:t>
            </a:r>
            <a:r>
              <a:rPr lang="en-US" altLang="zh-CN" sz="2500" b="1"/>
              <a:t>30N</a:t>
            </a:r>
            <a:r>
              <a:rPr lang="zh-CN" altLang="en-US" sz="2500" b="1"/>
              <a:t>，</a:t>
            </a:r>
            <a:r>
              <a:rPr lang="en-US" altLang="zh-CN" sz="2500" b="1"/>
              <a:t>B</a:t>
            </a:r>
            <a:r>
              <a:rPr lang="zh-CN" altLang="en-US" sz="2500" b="1"/>
              <a:t>重</a:t>
            </a:r>
            <a:r>
              <a:rPr lang="en-US" altLang="zh-CN" sz="2500" b="1"/>
              <a:t>15N</a:t>
            </a:r>
            <a:r>
              <a:rPr lang="zh-CN" altLang="en-US" sz="2500" b="1"/>
              <a:t>，物体</a:t>
            </a:r>
            <a:r>
              <a:rPr lang="en-US" altLang="zh-CN" sz="2500" b="1"/>
              <a:t>A</a:t>
            </a:r>
            <a:r>
              <a:rPr lang="zh-CN" altLang="en-US" sz="2500" b="1"/>
              <a:t>的底面积为</a:t>
            </a:r>
            <a:r>
              <a:rPr lang="en-US" altLang="zh-CN" sz="2500" b="1"/>
              <a:t>10cm</a:t>
            </a:r>
            <a:r>
              <a:rPr lang="en-US" altLang="zh-CN" sz="2500" b="1" baseline="30000"/>
              <a:t>2</a:t>
            </a:r>
            <a:r>
              <a:rPr lang="zh-CN" altLang="en-US" sz="2500" b="1"/>
              <a:t>，物体</a:t>
            </a:r>
            <a:r>
              <a:rPr lang="en-US" altLang="zh-CN" sz="2500" b="1"/>
              <a:t>B</a:t>
            </a:r>
            <a:r>
              <a:rPr lang="zh-CN" altLang="en-US" sz="2500" b="1"/>
              <a:t>的底面积为</a:t>
            </a:r>
            <a:r>
              <a:rPr lang="en-US" altLang="zh-CN" sz="2500" b="1"/>
              <a:t>5cm</a:t>
            </a:r>
            <a:r>
              <a:rPr lang="en-US" altLang="zh-CN" sz="2500" b="1" baseline="30000"/>
              <a:t>2</a:t>
            </a:r>
            <a:r>
              <a:rPr lang="en-US" altLang="zh-CN" sz="2500" b="1"/>
              <a:t>.</a:t>
            </a:r>
            <a:r>
              <a:rPr lang="zh-CN" altLang="en-US" sz="2500" b="1"/>
              <a:t>则</a:t>
            </a:r>
            <a:r>
              <a:rPr lang="en-US" altLang="zh-CN" sz="2500" b="1"/>
              <a:t>A</a:t>
            </a:r>
            <a:r>
              <a:rPr lang="zh-CN" altLang="en-US" sz="2500" b="1"/>
              <a:t>对</a:t>
            </a:r>
            <a:r>
              <a:rPr lang="en-US" altLang="zh-CN" sz="2500" b="1"/>
              <a:t>B</a:t>
            </a:r>
            <a:r>
              <a:rPr lang="zh-CN" altLang="en-US" sz="2500" b="1"/>
              <a:t>的压强是  </a:t>
            </a:r>
            <a:r>
              <a:rPr lang="en-US" altLang="zh-CN" sz="2500" b="1" baseline="-25000"/>
              <a:t>——————   </a:t>
            </a:r>
            <a:r>
              <a:rPr lang="en-US" altLang="zh-CN" sz="2500" b="1"/>
              <a:t>  B</a:t>
            </a:r>
            <a:r>
              <a:rPr lang="zh-CN" altLang="en-US" sz="2500" b="1"/>
              <a:t>对桌面的压强是  </a:t>
            </a:r>
            <a:r>
              <a:rPr lang="en-US" altLang="zh-CN" sz="2500" b="1" baseline="-25000"/>
              <a:t>——————  </a:t>
            </a:r>
            <a:r>
              <a:rPr lang="zh-CN" altLang="en-US" sz="2500" b="1"/>
              <a:t>。</a:t>
            </a:r>
          </a:p>
        </p:txBody>
      </p:sp>
      <p:grpSp>
        <p:nvGrpSpPr>
          <p:cNvPr id="61443" name="组合 137219"/>
          <p:cNvGrpSpPr>
            <a:grpSpLocks/>
          </p:cNvGrpSpPr>
          <p:nvPr/>
        </p:nvGrpSpPr>
        <p:grpSpPr bwMode="auto">
          <a:xfrm>
            <a:off x="7164388" y="2535238"/>
            <a:ext cx="812800" cy="1782762"/>
            <a:chOff x="4241" y="2387"/>
            <a:chExt cx="746" cy="1238"/>
          </a:xfrm>
        </p:grpSpPr>
        <p:sp>
          <p:nvSpPr>
            <p:cNvPr id="61444" name="矩形 137220"/>
            <p:cNvSpPr>
              <a:spLocks noChangeAspect="1" noChangeArrowheads="1"/>
            </p:cNvSpPr>
            <p:nvPr/>
          </p:nvSpPr>
          <p:spPr bwMode="auto">
            <a:xfrm>
              <a:off x="4241" y="2387"/>
              <a:ext cx="746" cy="77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0080" tIns="35040" rIns="70080" bIns="35040" anchor="ctr"/>
            <a:lstStyle/>
            <a:p>
              <a:pPr algn="ctr" defTabSz="700088"/>
              <a:r>
                <a:rPr lang="en-US" altLang="zh-CN"/>
                <a:t>A</a:t>
              </a:r>
            </a:p>
          </p:txBody>
        </p:sp>
        <p:sp>
          <p:nvSpPr>
            <p:cNvPr id="61445" name="矩形 137221"/>
            <p:cNvSpPr>
              <a:spLocks noChangeAspect="1" noChangeArrowheads="1"/>
            </p:cNvSpPr>
            <p:nvPr/>
          </p:nvSpPr>
          <p:spPr bwMode="auto">
            <a:xfrm>
              <a:off x="4422" y="3158"/>
              <a:ext cx="433" cy="46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0080" tIns="35040" rIns="70080" bIns="35040" anchor="ctr"/>
            <a:lstStyle/>
            <a:p>
              <a:pPr algn="ctr" defTabSz="700088"/>
              <a:r>
                <a:rPr lang="en-US" altLang="zh-CN"/>
                <a:t>B</a:t>
              </a: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77938" y="5321300"/>
            <a:ext cx="28082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60000Pa  90000Pa  </a:t>
            </a:r>
            <a:endParaRPr lang="en-US" altLang="zh-CN" sz="3200" b="1" baseline="-250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48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30200" y="325438"/>
            <a:ext cx="7993063" cy="4548187"/>
          </a:xfrm>
        </p:spPr>
        <p:txBody>
          <a:bodyPr/>
          <a:lstStyle/>
          <a:p>
            <a:r>
              <a:rPr lang="zh-CN" altLang="en-US" sz="2800" smtClean="0"/>
              <a:t>植树节里．小情同学用图15所示的水桶提了15L水给刚栽上的树苗浇水，已知桶自身质量为1kg，提水时，手的受力面积为 1 ×10-3m2．（水的密度为1. 0 ×10-3kg/m3，g取10N/kg）求：</a:t>
            </a:r>
          </a:p>
          <a:p>
            <a:r>
              <a:rPr lang="zh-CN" altLang="en-US" sz="2800" smtClean="0"/>
              <a:t>（1） 提水时，人手受到的压强是多大？</a:t>
            </a:r>
          </a:p>
          <a:p>
            <a:r>
              <a:rPr lang="zh-CN" altLang="en-US" sz="2800" smtClean="0"/>
              <a:t>（2）小情同学的质量为44kg，每只脚与地面的接触面积为250cm2 ，小情同学提着水桶行走时对地面的压强。</a:t>
            </a:r>
          </a:p>
          <a:p>
            <a:endParaRPr lang="zh-CN" altLang="en-US" sz="2800" smtClean="0"/>
          </a:p>
          <a:p>
            <a:pPr>
              <a:buFont typeface="Monotype Sorts" pitchFamily="2" charset="2"/>
              <a:buNone/>
            </a:pPr>
            <a:endParaRPr lang="zh-CN" altLang="en-US" sz="2800" smtClean="0"/>
          </a:p>
        </p:txBody>
      </p:sp>
      <p:pic>
        <p:nvPicPr>
          <p:cNvPr id="62466" name="Picture 3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70525" y="4562475"/>
            <a:ext cx="2005013" cy="1522413"/>
          </a:xfr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77938" y="5307013"/>
            <a:ext cx="28082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160000Pa  24000</a:t>
            </a:r>
            <a:endParaRPr lang="en-US" altLang="zh-CN" sz="3200" b="1" baseline="-250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9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3" y="2106613"/>
            <a:ext cx="8893175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52463" y="3248025"/>
            <a:ext cx="1560512" cy="38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2" name="矩形 1"/>
          <p:cNvSpPr/>
          <p:nvPr/>
        </p:nvSpPr>
        <p:spPr>
          <a:xfrm>
            <a:off x="5722938" y="3822700"/>
            <a:ext cx="1560512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2739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/>
          <p:cNvSpPr txBox="1">
            <a:spLocks noRot="1" noChangeArrowheads="1"/>
          </p:cNvSpPr>
          <p:nvPr/>
        </p:nvSpPr>
        <p:spPr bwMode="auto">
          <a:xfrm>
            <a:off x="250825" y="1719263"/>
            <a:ext cx="871378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itchFamily="18" charset="0"/>
              </a:rPr>
              <a:t> 如图所示，</a:t>
            </a:r>
            <a:r>
              <a:rPr lang="en-US" altLang="zh-CN" sz="2800" b="1">
                <a:latin typeface="Times New Roman" pitchFamily="18" charset="0"/>
              </a:rPr>
              <a:t>A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>
                <a:latin typeface="Times New Roman" pitchFamily="18" charset="0"/>
              </a:rPr>
              <a:t>B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>
                <a:latin typeface="Times New Roman" pitchFamily="18" charset="0"/>
              </a:rPr>
              <a:t>C</a:t>
            </a:r>
            <a:r>
              <a:rPr lang="zh-CN" altLang="en-US" sz="2800" b="1">
                <a:latin typeface="Times New Roman" pitchFamily="18" charset="0"/>
              </a:rPr>
              <a:t>三个实心物体的体积、密度均相同，它们对水平桌面的压力分别为</a:t>
            </a:r>
            <a:r>
              <a:rPr lang="en-US" altLang="zh-CN" sz="2800" b="1" i="1">
                <a:latin typeface="Times New Roman" pitchFamily="18" charset="0"/>
              </a:rPr>
              <a:t>F</a:t>
            </a:r>
            <a:r>
              <a:rPr lang="en-US" altLang="zh-CN" sz="2800" b="1" baseline="-25000">
                <a:latin typeface="Times New Roman" pitchFamily="18" charset="0"/>
              </a:rPr>
              <a:t>A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 i="1">
                <a:latin typeface="Times New Roman" pitchFamily="18" charset="0"/>
              </a:rPr>
              <a:t>F</a:t>
            </a:r>
            <a:r>
              <a:rPr lang="en-US" altLang="zh-CN" sz="2800" b="1" baseline="-25000">
                <a:latin typeface="Times New Roman" pitchFamily="18" charset="0"/>
              </a:rPr>
              <a:t>B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 i="1">
                <a:latin typeface="Times New Roman" pitchFamily="18" charset="0"/>
              </a:rPr>
              <a:t>F</a:t>
            </a:r>
            <a:r>
              <a:rPr lang="en-US" altLang="zh-CN" sz="2800" b="1" baseline="-25000">
                <a:latin typeface="Times New Roman" pitchFamily="18" charset="0"/>
              </a:rPr>
              <a:t>C</a:t>
            </a:r>
            <a:r>
              <a:rPr lang="zh-CN" altLang="en-US" sz="2800" b="1">
                <a:latin typeface="Times New Roman" pitchFamily="18" charset="0"/>
              </a:rPr>
              <a:t>，它们对桌面的压强分别为</a:t>
            </a:r>
            <a:r>
              <a:rPr lang="en-US" altLang="zh-CN" sz="2800" b="1" i="1">
                <a:latin typeface="Times New Roman" pitchFamily="18" charset="0"/>
              </a:rPr>
              <a:t>p</a:t>
            </a:r>
            <a:r>
              <a:rPr lang="en-US" altLang="zh-CN" sz="2800" b="1" baseline="-25000">
                <a:latin typeface="Times New Roman" pitchFamily="18" charset="0"/>
              </a:rPr>
              <a:t>A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 i="1">
                <a:latin typeface="Times New Roman" pitchFamily="18" charset="0"/>
              </a:rPr>
              <a:t>p</a:t>
            </a:r>
            <a:r>
              <a:rPr lang="en-US" altLang="zh-CN" sz="2800" b="1" baseline="-25000">
                <a:latin typeface="Times New Roman" pitchFamily="18" charset="0"/>
              </a:rPr>
              <a:t>B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altLang="zh-CN" sz="2800" b="1" i="1">
                <a:latin typeface="Times New Roman" pitchFamily="18" charset="0"/>
              </a:rPr>
              <a:t>p</a:t>
            </a:r>
            <a:r>
              <a:rPr lang="en-US" altLang="zh-CN" sz="2800" b="1" baseline="-25000">
                <a:latin typeface="Times New Roman" pitchFamily="18" charset="0"/>
              </a:rPr>
              <a:t>C</a:t>
            </a:r>
            <a:r>
              <a:rPr lang="zh-CN" altLang="en-US" sz="2800" b="1">
                <a:latin typeface="Times New Roman" pitchFamily="18" charset="0"/>
              </a:rPr>
              <a:t>。则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Times New Roman" pitchFamily="18" charset="0"/>
              </a:rPr>
              <a:t>三个压力的大小关系是</a:t>
            </a:r>
            <a:r>
              <a:rPr lang="zh-CN" altLang="en-US" sz="2800" b="1" u="sng">
                <a:latin typeface="Times New Roman" pitchFamily="18" charset="0"/>
              </a:rPr>
              <a:t>     　　　　　　　</a:t>
            </a:r>
            <a:r>
              <a:rPr lang="zh-CN" altLang="en-US" sz="2800" b="1">
                <a:latin typeface="Times New Roman" pitchFamily="18" charset="0"/>
              </a:rPr>
              <a:t>，压强自小到大的顺序是</a:t>
            </a:r>
            <a:r>
              <a:rPr lang="zh-CN" altLang="en-US" sz="2800" b="1" u="sng">
                <a:latin typeface="Times New Roman" pitchFamily="18" charset="0"/>
              </a:rPr>
              <a:t>         　　　　　　</a:t>
            </a:r>
            <a:r>
              <a:rPr lang="zh-CN" altLang="en-US" sz="2800" b="1">
                <a:latin typeface="Times New Roman" pitchFamily="18" charset="0"/>
              </a:rPr>
              <a:t>。</a:t>
            </a:r>
          </a:p>
        </p:txBody>
      </p:sp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2916238" y="3001963"/>
            <a:ext cx="28797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211638" y="3429000"/>
            <a:ext cx="28082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700338" y="3933825"/>
            <a:ext cx="266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＜</a:t>
            </a:r>
            <a:r>
              <a:rPr lang="zh-CN" altLang="en-US" sz="3200" b="1" i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＜</a:t>
            </a:r>
            <a:r>
              <a:rPr lang="zh-CN" altLang="en-US" sz="3200" b="1" i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grpSp>
        <p:nvGrpSpPr>
          <p:cNvPr id="64517" name="Group 9"/>
          <p:cNvGrpSpPr>
            <a:grpSpLocks/>
          </p:cNvGrpSpPr>
          <p:nvPr/>
        </p:nvGrpSpPr>
        <p:grpSpPr bwMode="auto">
          <a:xfrm>
            <a:off x="4787900" y="4581525"/>
            <a:ext cx="4175125" cy="1800225"/>
            <a:chOff x="2835" y="1525"/>
            <a:chExt cx="2630" cy="1134"/>
          </a:xfrm>
        </p:grpSpPr>
        <p:pic>
          <p:nvPicPr>
            <p:cNvPr id="64518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1525"/>
              <a:ext cx="2630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19" name="Text Box 11"/>
            <p:cNvSpPr txBox="1">
              <a:spLocks noChangeArrowheads="1"/>
            </p:cNvSpPr>
            <p:nvPr/>
          </p:nvSpPr>
          <p:spPr bwMode="auto">
            <a:xfrm>
              <a:off x="3151" y="2296"/>
              <a:ext cx="40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 A</a:t>
              </a:r>
            </a:p>
          </p:txBody>
        </p:sp>
        <p:sp>
          <p:nvSpPr>
            <p:cNvPr id="64520" name="Text Box 12"/>
            <p:cNvSpPr txBox="1">
              <a:spLocks noChangeArrowheads="1"/>
            </p:cNvSpPr>
            <p:nvPr/>
          </p:nvSpPr>
          <p:spPr bwMode="auto">
            <a:xfrm>
              <a:off x="3878" y="2296"/>
              <a:ext cx="45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  B</a:t>
              </a:r>
            </a:p>
          </p:txBody>
        </p:sp>
        <p:sp>
          <p:nvSpPr>
            <p:cNvPr id="64521" name="Text Box 13"/>
            <p:cNvSpPr txBox="1">
              <a:spLocks noChangeArrowheads="1"/>
            </p:cNvSpPr>
            <p:nvPr/>
          </p:nvSpPr>
          <p:spPr bwMode="auto">
            <a:xfrm>
              <a:off x="4830" y="2296"/>
              <a:ext cx="45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 C</a:t>
              </a:r>
            </a:p>
          </p:txBody>
        </p:sp>
      </p:grpSp>
      <p:pic>
        <p:nvPicPr>
          <p:cNvPr id="6452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481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03225" y="468313"/>
            <a:ext cx="7983538" cy="4116387"/>
          </a:xfrm>
        </p:spPr>
        <p:txBody>
          <a:bodyPr/>
          <a:lstStyle/>
          <a:p>
            <a:r>
              <a:rPr lang="zh-CN" altLang="en-US" sz="2800" smtClean="0"/>
              <a:t>如图3所示，在水平桌面上放着甲、乙、丙三个高度一样的铝制实心圆柱体，它们的质量分别是100g、130g、170g，它们对桌面的压强大小判断正确的是（       ）</a:t>
            </a:r>
          </a:p>
          <a:p>
            <a:endParaRPr lang="zh-CN" altLang="en-US" sz="2800" smtClean="0"/>
          </a:p>
          <a:p>
            <a:r>
              <a:rPr lang="zh-CN" altLang="en-US" sz="2800" smtClean="0"/>
              <a:t>A．甲最大          B．丙最大</a:t>
            </a:r>
          </a:p>
          <a:p>
            <a:r>
              <a:rPr lang="zh-CN" altLang="en-US" sz="2800" smtClean="0"/>
              <a:t>C．一样大          D．条件不足，无法判断</a:t>
            </a:r>
          </a:p>
        </p:txBody>
      </p:sp>
      <p:pic>
        <p:nvPicPr>
          <p:cNvPr id="65538" name="Picture 3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36888" y="4078288"/>
            <a:ext cx="2873375" cy="2382837"/>
          </a:xfrm>
        </p:spPr>
      </p:pic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3465513" y="1768475"/>
            <a:ext cx="7334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>
            <a:spAutoFit/>
          </a:bodyPr>
          <a:lstStyle>
            <a:lvl1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solidFill>
                  <a:srgbClr val="FF33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786116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015038" y="1878013"/>
            <a:ext cx="2592387" cy="1708150"/>
            <a:chOff x="0" y="0"/>
            <a:chExt cx="1633" cy="1076"/>
          </a:xfrm>
        </p:grpSpPr>
        <p:pic>
          <p:nvPicPr>
            <p:cNvPr id="66562" name="Picture 17" descr="FR3089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563" name="Text Box 18"/>
            <p:cNvSpPr txBox="1">
              <a:spLocks noChangeArrowheads="1"/>
            </p:cNvSpPr>
            <p:nvPr/>
          </p:nvSpPr>
          <p:spPr bwMode="auto">
            <a:xfrm>
              <a:off x="862" y="181"/>
              <a:ext cx="720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FF0066"/>
                  </a:solidFill>
                  <a:latin typeface="Times New Roman" pitchFamily="18" charset="0"/>
                </a:rPr>
                <a:t>你记住了吗</a:t>
              </a:r>
              <a:r>
                <a:rPr lang="zh-CN" altLang="en-US" sz="2400">
                  <a:solidFill>
                    <a:srgbClr val="0033CC"/>
                  </a:solidFill>
                  <a:latin typeface="Times New Roman" pitchFamily="18" charset="0"/>
                </a:rPr>
                <a:t>？</a:t>
              </a:r>
            </a:p>
          </p:txBody>
        </p:sp>
      </p:grpSp>
      <p:sp>
        <p:nvSpPr>
          <p:cNvPr id="66564" name="Text Box 3"/>
          <p:cNvSpPr txBox="1">
            <a:spLocks noChangeArrowheads="1"/>
          </p:cNvSpPr>
          <p:nvPr/>
        </p:nvSpPr>
        <p:spPr bwMode="auto">
          <a:xfrm>
            <a:off x="1827213" y="3943350"/>
            <a:ext cx="47513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柱体压强的计算公式</a:t>
            </a:r>
          </a:p>
        </p:txBody>
      </p:sp>
      <p:sp>
        <p:nvSpPr>
          <p:cNvPr id="66565" name="Text Box 19"/>
          <p:cNvSpPr txBox="1">
            <a:spLocks noChangeArrowheads="1"/>
          </p:cNvSpPr>
          <p:nvPr/>
        </p:nvSpPr>
        <p:spPr bwMode="auto">
          <a:xfrm>
            <a:off x="1679575" y="4522788"/>
            <a:ext cx="29511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P=</a:t>
            </a:r>
            <a:r>
              <a:rPr lang="en-US" altLang="zh-CN" sz="4800" b="1"/>
              <a:t>ρgh</a:t>
            </a:r>
          </a:p>
        </p:txBody>
      </p:sp>
      <p:sp>
        <p:nvSpPr>
          <p:cNvPr id="66566" name="Rectangle 20"/>
          <p:cNvSpPr>
            <a:spLocks noChangeArrowheads="1"/>
          </p:cNvSpPr>
          <p:nvPr/>
        </p:nvSpPr>
        <p:spPr bwMode="auto">
          <a:xfrm>
            <a:off x="1619250" y="5529263"/>
            <a:ext cx="2735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ρ</a:t>
            </a:r>
            <a:r>
              <a:rPr lang="zh-CN" altLang="en-US" sz="2800" b="1"/>
              <a:t>指物体的密度</a:t>
            </a:r>
          </a:p>
        </p:txBody>
      </p:sp>
      <p:sp>
        <p:nvSpPr>
          <p:cNvPr id="66567" name="Rectangle 21"/>
          <p:cNvSpPr>
            <a:spLocks noChangeArrowheads="1"/>
          </p:cNvSpPr>
          <p:nvPr/>
        </p:nvSpPr>
        <p:spPr bwMode="auto">
          <a:xfrm>
            <a:off x="4981575" y="5346700"/>
            <a:ext cx="26685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/>
              <a:t>h</a:t>
            </a:r>
            <a:r>
              <a:rPr lang="zh-CN" altLang="en-US" sz="2800" b="1"/>
              <a:t>指物体的高度</a:t>
            </a:r>
          </a:p>
        </p:txBody>
      </p:sp>
      <p:graphicFrame>
        <p:nvGraphicFramePr>
          <p:cNvPr id="5" name="Object 4"/>
          <p:cNvGraphicFramePr>
            <a:graphicFrameLocks/>
          </p:cNvGraphicFramePr>
          <p:nvPr/>
        </p:nvGraphicFramePr>
        <p:xfrm>
          <a:off x="769938" y="1022350"/>
          <a:ext cx="477043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5" imgW="1674946" imgH="203024" progId="Equation.3">
                  <p:embed/>
                </p:oleObj>
              </mc:Choice>
              <mc:Fallback>
                <p:oleObj r:id="rId5" imgW="1674946" imgH="203024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38" y="1022350"/>
                        <a:ext cx="4770437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/>
          </p:cNvGraphicFramePr>
          <p:nvPr/>
        </p:nvGraphicFramePr>
        <p:xfrm>
          <a:off x="957263" y="1935163"/>
          <a:ext cx="243363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r:id="rId7" imgW="837836" imgH="393529" progId="Equation.3">
                  <p:embed/>
                </p:oleObj>
              </mc:Choice>
              <mc:Fallback>
                <p:oleObj r:id="rId7" imgW="837836" imgH="393529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7263" y="1935163"/>
                        <a:ext cx="2433637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96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0" y="765175"/>
            <a:ext cx="9144000" cy="609600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3333FF"/>
                </a:solidFill>
              </a:rPr>
              <a:t>这些用品或设备为什么要做成这样？</a:t>
            </a:r>
          </a:p>
        </p:txBody>
      </p:sp>
      <p:pic>
        <p:nvPicPr>
          <p:cNvPr id="67586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7300" y="1981200"/>
            <a:ext cx="2971800" cy="1982788"/>
          </a:xfrm>
        </p:spPr>
      </p:pic>
      <p:sp>
        <p:nvSpPr>
          <p:cNvPr id="67587" name="未知"/>
          <p:cNvSpPr>
            <a:spLocks noChangeArrowheads="1"/>
          </p:cNvSpPr>
          <p:nvPr/>
        </p:nvSpPr>
        <p:spPr bwMode="auto">
          <a:xfrm>
            <a:off x="1751013" y="3581400"/>
            <a:ext cx="298450" cy="312738"/>
          </a:xfrm>
          <a:custGeom>
            <a:avLst/>
            <a:gdLst>
              <a:gd name="T0" fmla="*/ 42 w 375"/>
              <a:gd name="T1" fmla="*/ 309 h 395"/>
              <a:gd name="T2" fmla="*/ 54 w 375"/>
              <a:gd name="T3" fmla="*/ 325 h 395"/>
              <a:gd name="T4" fmla="*/ 69 w 375"/>
              <a:gd name="T5" fmla="*/ 340 h 395"/>
              <a:gd name="T6" fmla="*/ 84 w 375"/>
              <a:gd name="T7" fmla="*/ 353 h 395"/>
              <a:gd name="T8" fmla="*/ 100 w 375"/>
              <a:gd name="T9" fmla="*/ 364 h 395"/>
              <a:gd name="T10" fmla="*/ 116 w 375"/>
              <a:gd name="T11" fmla="*/ 373 h 395"/>
              <a:gd name="T12" fmla="*/ 134 w 375"/>
              <a:gd name="T13" fmla="*/ 382 h 395"/>
              <a:gd name="T14" fmla="*/ 152 w 375"/>
              <a:gd name="T15" fmla="*/ 388 h 395"/>
              <a:gd name="T16" fmla="*/ 171 w 375"/>
              <a:gd name="T17" fmla="*/ 392 h 395"/>
              <a:gd name="T18" fmla="*/ 188 w 375"/>
              <a:gd name="T19" fmla="*/ 395 h 395"/>
              <a:gd name="T20" fmla="*/ 206 w 375"/>
              <a:gd name="T21" fmla="*/ 395 h 395"/>
              <a:gd name="T22" fmla="*/ 225 w 375"/>
              <a:gd name="T23" fmla="*/ 394 h 395"/>
              <a:gd name="T24" fmla="*/ 242 w 375"/>
              <a:gd name="T25" fmla="*/ 392 h 395"/>
              <a:gd name="T26" fmla="*/ 260 w 375"/>
              <a:gd name="T27" fmla="*/ 387 h 395"/>
              <a:gd name="T28" fmla="*/ 277 w 375"/>
              <a:gd name="T29" fmla="*/ 380 h 395"/>
              <a:gd name="T30" fmla="*/ 293 w 375"/>
              <a:gd name="T31" fmla="*/ 371 h 395"/>
              <a:gd name="T32" fmla="*/ 309 w 375"/>
              <a:gd name="T33" fmla="*/ 361 h 395"/>
              <a:gd name="T34" fmla="*/ 335 w 375"/>
              <a:gd name="T35" fmla="*/ 335 h 395"/>
              <a:gd name="T36" fmla="*/ 355 w 375"/>
              <a:gd name="T37" fmla="*/ 305 h 395"/>
              <a:gd name="T38" fmla="*/ 369 w 375"/>
              <a:gd name="T39" fmla="*/ 271 h 395"/>
              <a:gd name="T40" fmla="*/ 375 w 375"/>
              <a:gd name="T41" fmla="*/ 235 h 395"/>
              <a:gd name="T42" fmla="*/ 373 w 375"/>
              <a:gd name="T43" fmla="*/ 197 h 395"/>
              <a:gd name="T44" fmla="*/ 367 w 375"/>
              <a:gd name="T45" fmla="*/ 159 h 395"/>
              <a:gd name="T46" fmla="*/ 352 w 375"/>
              <a:gd name="T47" fmla="*/ 122 h 395"/>
              <a:gd name="T48" fmla="*/ 330 w 375"/>
              <a:gd name="T49" fmla="*/ 88 h 395"/>
              <a:gd name="T50" fmla="*/ 317 w 375"/>
              <a:gd name="T51" fmla="*/ 72 h 395"/>
              <a:gd name="T52" fmla="*/ 303 w 375"/>
              <a:gd name="T53" fmla="*/ 57 h 395"/>
              <a:gd name="T54" fmla="*/ 288 w 375"/>
              <a:gd name="T55" fmla="*/ 44 h 395"/>
              <a:gd name="T56" fmla="*/ 272 w 375"/>
              <a:gd name="T57" fmla="*/ 32 h 395"/>
              <a:gd name="T58" fmla="*/ 256 w 375"/>
              <a:gd name="T59" fmla="*/ 23 h 395"/>
              <a:gd name="T60" fmla="*/ 239 w 375"/>
              <a:gd name="T61" fmla="*/ 15 h 395"/>
              <a:gd name="T62" fmla="*/ 221 w 375"/>
              <a:gd name="T63" fmla="*/ 8 h 395"/>
              <a:gd name="T64" fmla="*/ 204 w 375"/>
              <a:gd name="T65" fmla="*/ 4 h 395"/>
              <a:gd name="T66" fmla="*/ 187 w 375"/>
              <a:gd name="T67" fmla="*/ 1 h 395"/>
              <a:gd name="T68" fmla="*/ 168 w 375"/>
              <a:gd name="T69" fmla="*/ 0 h 395"/>
              <a:gd name="T70" fmla="*/ 151 w 375"/>
              <a:gd name="T71" fmla="*/ 0 h 395"/>
              <a:gd name="T72" fmla="*/ 134 w 375"/>
              <a:gd name="T73" fmla="*/ 4 h 395"/>
              <a:gd name="T74" fmla="*/ 116 w 375"/>
              <a:gd name="T75" fmla="*/ 7 h 395"/>
              <a:gd name="T76" fmla="*/ 99 w 375"/>
              <a:gd name="T77" fmla="*/ 14 h 395"/>
              <a:gd name="T78" fmla="*/ 83 w 375"/>
              <a:gd name="T79" fmla="*/ 22 h 395"/>
              <a:gd name="T80" fmla="*/ 68 w 375"/>
              <a:gd name="T81" fmla="*/ 32 h 395"/>
              <a:gd name="T82" fmla="*/ 42 w 375"/>
              <a:gd name="T83" fmla="*/ 58 h 395"/>
              <a:gd name="T84" fmla="*/ 21 w 375"/>
              <a:gd name="T85" fmla="*/ 89 h 395"/>
              <a:gd name="T86" fmla="*/ 8 w 375"/>
              <a:gd name="T87" fmla="*/ 122 h 395"/>
              <a:gd name="T88" fmla="*/ 1 w 375"/>
              <a:gd name="T89" fmla="*/ 159 h 395"/>
              <a:gd name="T90" fmla="*/ 0 w 375"/>
              <a:gd name="T91" fmla="*/ 197 h 395"/>
              <a:gd name="T92" fmla="*/ 7 w 375"/>
              <a:gd name="T93" fmla="*/ 236 h 395"/>
              <a:gd name="T94" fmla="*/ 21 w 375"/>
              <a:gd name="T95" fmla="*/ 273 h 395"/>
              <a:gd name="T96" fmla="*/ 42 w 375"/>
              <a:gd name="T97" fmla="*/ 309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5" h="395">
                <a:moveTo>
                  <a:pt x="42" y="309"/>
                </a:moveTo>
                <a:lnTo>
                  <a:pt x="54" y="325"/>
                </a:lnTo>
                <a:lnTo>
                  <a:pt x="69" y="340"/>
                </a:lnTo>
                <a:lnTo>
                  <a:pt x="84" y="353"/>
                </a:lnTo>
                <a:lnTo>
                  <a:pt x="100" y="364"/>
                </a:lnTo>
                <a:lnTo>
                  <a:pt x="116" y="373"/>
                </a:lnTo>
                <a:lnTo>
                  <a:pt x="134" y="382"/>
                </a:lnTo>
                <a:lnTo>
                  <a:pt x="152" y="388"/>
                </a:lnTo>
                <a:lnTo>
                  <a:pt x="171" y="392"/>
                </a:lnTo>
                <a:lnTo>
                  <a:pt x="188" y="395"/>
                </a:lnTo>
                <a:lnTo>
                  <a:pt x="206" y="395"/>
                </a:lnTo>
                <a:lnTo>
                  <a:pt x="225" y="394"/>
                </a:lnTo>
                <a:lnTo>
                  <a:pt x="242" y="392"/>
                </a:lnTo>
                <a:lnTo>
                  <a:pt x="260" y="387"/>
                </a:lnTo>
                <a:lnTo>
                  <a:pt x="277" y="380"/>
                </a:lnTo>
                <a:lnTo>
                  <a:pt x="293" y="371"/>
                </a:lnTo>
                <a:lnTo>
                  <a:pt x="309" y="361"/>
                </a:lnTo>
                <a:lnTo>
                  <a:pt x="335" y="335"/>
                </a:lnTo>
                <a:lnTo>
                  <a:pt x="355" y="305"/>
                </a:lnTo>
                <a:lnTo>
                  <a:pt x="369" y="271"/>
                </a:lnTo>
                <a:lnTo>
                  <a:pt x="375" y="235"/>
                </a:lnTo>
                <a:lnTo>
                  <a:pt x="373" y="197"/>
                </a:lnTo>
                <a:lnTo>
                  <a:pt x="367" y="159"/>
                </a:lnTo>
                <a:lnTo>
                  <a:pt x="352" y="122"/>
                </a:lnTo>
                <a:lnTo>
                  <a:pt x="330" y="88"/>
                </a:lnTo>
                <a:lnTo>
                  <a:pt x="317" y="72"/>
                </a:lnTo>
                <a:lnTo>
                  <a:pt x="303" y="57"/>
                </a:lnTo>
                <a:lnTo>
                  <a:pt x="288" y="44"/>
                </a:lnTo>
                <a:lnTo>
                  <a:pt x="272" y="32"/>
                </a:lnTo>
                <a:lnTo>
                  <a:pt x="256" y="23"/>
                </a:lnTo>
                <a:lnTo>
                  <a:pt x="239" y="15"/>
                </a:lnTo>
                <a:lnTo>
                  <a:pt x="221" y="8"/>
                </a:lnTo>
                <a:lnTo>
                  <a:pt x="204" y="4"/>
                </a:lnTo>
                <a:lnTo>
                  <a:pt x="187" y="1"/>
                </a:lnTo>
                <a:lnTo>
                  <a:pt x="168" y="0"/>
                </a:lnTo>
                <a:lnTo>
                  <a:pt x="151" y="0"/>
                </a:lnTo>
                <a:lnTo>
                  <a:pt x="134" y="4"/>
                </a:lnTo>
                <a:lnTo>
                  <a:pt x="116" y="7"/>
                </a:lnTo>
                <a:lnTo>
                  <a:pt x="99" y="14"/>
                </a:lnTo>
                <a:lnTo>
                  <a:pt x="83" y="22"/>
                </a:lnTo>
                <a:lnTo>
                  <a:pt x="68" y="32"/>
                </a:lnTo>
                <a:lnTo>
                  <a:pt x="42" y="58"/>
                </a:lnTo>
                <a:lnTo>
                  <a:pt x="21" y="89"/>
                </a:lnTo>
                <a:lnTo>
                  <a:pt x="8" y="122"/>
                </a:lnTo>
                <a:lnTo>
                  <a:pt x="1" y="159"/>
                </a:lnTo>
                <a:lnTo>
                  <a:pt x="0" y="197"/>
                </a:lnTo>
                <a:lnTo>
                  <a:pt x="7" y="236"/>
                </a:lnTo>
                <a:lnTo>
                  <a:pt x="21" y="273"/>
                </a:lnTo>
                <a:lnTo>
                  <a:pt x="42" y="30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88" name="未知"/>
          <p:cNvSpPr>
            <a:spLocks noChangeArrowheads="1"/>
          </p:cNvSpPr>
          <p:nvPr/>
        </p:nvSpPr>
        <p:spPr bwMode="auto">
          <a:xfrm>
            <a:off x="2919413" y="2547938"/>
            <a:ext cx="306387" cy="236537"/>
          </a:xfrm>
          <a:custGeom>
            <a:avLst/>
            <a:gdLst>
              <a:gd name="T0" fmla="*/ 304 w 385"/>
              <a:gd name="T1" fmla="*/ 0 h 299"/>
              <a:gd name="T2" fmla="*/ 23 w 385"/>
              <a:gd name="T3" fmla="*/ 166 h 299"/>
              <a:gd name="T4" fmla="*/ 22 w 385"/>
              <a:gd name="T5" fmla="*/ 167 h 299"/>
              <a:gd name="T6" fmla="*/ 17 w 385"/>
              <a:gd name="T7" fmla="*/ 172 h 299"/>
              <a:gd name="T8" fmla="*/ 12 w 385"/>
              <a:gd name="T9" fmla="*/ 179 h 299"/>
              <a:gd name="T10" fmla="*/ 7 w 385"/>
              <a:gd name="T11" fmla="*/ 188 h 299"/>
              <a:gd name="T12" fmla="*/ 2 w 385"/>
              <a:gd name="T13" fmla="*/ 199 h 299"/>
              <a:gd name="T14" fmla="*/ 0 w 385"/>
              <a:gd name="T15" fmla="*/ 214 h 299"/>
              <a:gd name="T16" fmla="*/ 2 w 385"/>
              <a:gd name="T17" fmla="*/ 232 h 299"/>
              <a:gd name="T18" fmla="*/ 8 w 385"/>
              <a:gd name="T19" fmla="*/ 251 h 299"/>
              <a:gd name="T20" fmla="*/ 9 w 385"/>
              <a:gd name="T21" fmla="*/ 254 h 299"/>
              <a:gd name="T22" fmla="*/ 14 w 385"/>
              <a:gd name="T23" fmla="*/ 259 h 299"/>
              <a:gd name="T24" fmla="*/ 22 w 385"/>
              <a:gd name="T25" fmla="*/ 269 h 299"/>
              <a:gd name="T26" fmla="*/ 32 w 385"/>
              <a:gd name="T27" fmla="*/ 278 h 299"/>
              <a:gd name="T28" fmla="*/ 44 w 385"/>
              <a:gd name="T29" fmla="*/ 287 h 299"/>
              <a:gd name="T30" fmla="*/ 59 w 385"/>
              <a:gd name="T31" fmla="*/ 294 h 299"/>
              <a:gd name="T32" fmla="*/ 76 w 385"/>
              <a:gd name="T33" fmla="*/ 299 h 299"/>
              <a:gd name="T34" fmla="*/ 95 w 385"/>
              <a:gd name="T35" fmla="*/ 297 h 299"/>
              <a:gd name="T36" fmla="*/ 385 w 385"/>
              <a:gd name="T37" fmla="*/ 120 h 299"/>
              <a:gd name="T38" fmla="*/ 304 w 385"/>
              <a:gd name="T39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299">
                <a:moveTo>
                  <a:pt x="304" y="0"/>
                </a:moveTo>
                <a:lnTo>
                  <a:pt x="23" y="166"/>
                </a:lnTo>
                <a:lnTo>
                  <a:pt x="22" y="167"/>
                </a:lnTo>
                <a:lnTo>
                  <a:pt x="17" y="172"/>
                </a:lnTo>
                <a:lnTo>
                  <a:pt x="12" y="179"/>
                </a:lnTo>
                <a:lnTo>
                  <a:pt x="7" y="188"/>
                </a:lnTo>
                <a:lnTo>
                  <a:pt x="2" y="199"/>
                </a:lnTo>
                <a:lnTo>
                  <a:pt x="0" y="214"/>
                </a:lnTo>
                <a:lnTo>
                  <a:pt x="2" y="232"/>
                </a:lnTo>
                <a:lnTo>
                  <a:pt x="8" y="251"/>
                </a:lnTo>
                <a:lnTo>
                  <a:pt x="9" y="254"/>
                </a:lnTo>
                <a:lnTo>
                  <a:pt x="14" y="259"/>
                </a:lnTo>
                <a:lnTo>
                  <a:pt x="22" y="269"/>
                </a:lnTo>
                <a:lnTo>
                  <a:pt x="32" y="278"/>
                </a:lnTo>
                <a:lnTo>
                  <a:pt x="44" y="287"/>
                </a:lnTo>
                <a:lnTo>
                  <a:pt x="59" y="294"/>
                </a:lnTo>
                <a:lnTo>
                  <a:pt x="76" y="299"/>
                </a:lnTo>
                <a:lnTo>
                  <a:pt x="95" y="297"/>
                </a:lnTo>
                <a:lnTo>
                  <a:pt x="385" y="120"/>
                </a:lnTo>
                <a:lnTo>
                  <a:pt x="30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89" name="未知"/>
          <p:cNvSpPr>
            <a:spLocks noChangeArrowheads="1"/>
          </p:cNvSpPr>
          <p:nvPr/>
        </p:nvSpPr>
        <p:spPr bwMode="auto">
          <a:xfrm>
            <a:off x="1879600" y="2714625"/>
            <a:ext cx="971550" cy="849313"/>
          </a:xfrm>
          <a:custGeom>
            <a:avLst/>
            <a:gdLst>
              <a:gd name="T0" fmla="*/ 0 w 1223"/>
              <a:gd name="T1" fmla="*/ 747 h 1069"/>
              <a:gd name="T2" fmla="*/ 910 w 1223"/>
              <a:gd name="T3" fmla="*/ 0 h 1069"/>
              <a:gd name="T4" fmla="*/ 1223 w 1223"/>
              <a:gd name="T5" fmla="*/ 444 h 1069"/>
              <a:gd name="T6" fmla="*/ 153 w 1223"/>
              <a:gd name="T7" fmla="*/ 1069 h 1069"/>
              <a:gd name="T8" fmla="*/ 0 w 1223"/>
              <a:gd name="T9" fmla="*/ 747 h 1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3" h="1069">
                <a:moveTo>
                  <a:pt x="0" y="747"/>
                </a:moveTo>
                <a:lnTo>
                  <a:pt x="910" y="0"/>
                </a:lnTo>
                <a:lnTo>
                  <a:pt x="1223" y="444"/>
                </a:lnTo>
                <a:lnTo>
                  <a:pt x="153" y="1069"/>
                </a:lnTo>
                <a:lnTo>
                  <a:pt x="0" y="7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0" name="未知"/>
          <p:cNvSpPr>
            <a:spLocks noChangeArrowheads="1"/>
          </p:cNvSpPr>
          <p:nvPr/>
        </p:nvSpPr>
        <p:spPr bwMode="auto">
          <a:xfrm>
            <a:off x="2538413" y="2692400"/>
            <a:ext cx="377825" cy="398463"/>
          </a:xfrm>
          <a:custGeom>
            <a:avLst/>
            <a:gdLst>
              <a:gd name="T0" fmla="*/ 76 w 477"/>
              <a:gd name="T1" fmla="*/ 401 h 502"/>
              <a:gd name="T2" fmla="*/ 95 w 477"/>
              <a:gd name="T3" fmla="*/ 421 h 502"/>
              <a:gd name="T4" fmla="*/ 115 w 477"/>
              <a:gd name="T5" fmla="*/ 439 h 502"/>
              <a:gd name="T6" fmla="*/ 137 w 477"/>
              <a:gd name="T7" fmla="*/ 454 h 502"/>
              <a:gd name="T8" fmla="*/ 159 w 477"/>
              <a:gd name="T9" fmla="*/ 468 h 502"/>
              <a:gd name="T10" fmla="*/ 181 w 477"/>
              <a:gd name="T11" fmla="*/ 479 h 502"/>
              <a:gd name="T12" fmla="*/ 204 w 477"/>
              <a:gd name="T13" fmla="*/ 489 h 502"/>
              <a:gd name="T14" fmla="*/ 228 w 477"/>
              <a:gd name="T15" fmla="*/ 496 h 502"/>
              <a:gd name="T16" fmla="*/ 251 w 477"/>
              <a:gd name="T17" fmla="*/ 500 h 502"/>
              <a:gd name="T18" fmla="*/ 274 w 477"/>
              <a:gd name="T19" fmla="*/ 502 h 502"/>
              <a:gd name="T20" fmla="*/ 297 w 477"/>
              <a:gd name="T21" fmla="*/ 502 h 502"/>
              <a:gd name="T22" fmla="*/ 319 w 477"/>
              <a:gd name="T23" fmla="*/ 501 h 502"/>
              <a:gd name="T24" fmla="*/ 341 w 477"/>
              <a:gd name="T25" fmla="*/ 497 h 502"/>
              <a:gd name="T26" fmla="*/ 361 w 477"/>
              <a:gd name="T27" fmla="*/ 490 h 502"/>
              <a:gd name="T28" fmla="*/ 381 w 477"/>
              <a:gd name="T29" fmla="*/ 481 h 502"/>
              <a:gd name="T30" fmla="*/ 399 w 477"/>
              <a:gd name="T31" fmla="*/ 469 h 502"/>
              <a:gd name="T32" fmla="*/ 417 w 477"/>
              <a:gd name="T33" fmla="*/ 455 h 502"/>
              <a:gd name="T34" fmla="*/ 446 w 477"/>
              <a:gd name="T35" fmla="*/ 422 h 502"/>
              <a:gd name="T36" fmla="*/ 465 w 477"/>
              <a:gd name="T37" fmla="*/ 383 h 502"/>
              <a:gd name="T38" fmla="*/ 476 w 477"/>
              <a:gd name="T39" fmla="*/ 340 h 502"/>
              <a:gd name="T40" fmla="*/ 477 w 477"/>
              <a:gd name="T41" fmla="*/ 294 h 502"/>
              <a:gd name="T42" fmla="*/ 469 w 477"/>
              <a:gd name="T43" fmla="*/ 247 h 502"/>
              <a:gd name="T44" fmla="*/ 452 w 477"/>
              <a:gd name="T45" fmla="*/ 199 h 502"/>
              <a:gd name="T46" fmla="*/ 428 w 477"/>
              <a:gd name="T47" fmla="*/ 155 h 502"/>
              <a:gd name="T48" fmla="*/ 395 w 477"/>
              <a:gd name="T49" fmla="*/ 111 h 502"/>
              <a:gd name="T50" fmla="*/ 376 w 477"/>
              <a:gd name="T51" fmla="*/ 91 h 502"/>
              <a:gd name="T52" fmla="*/ 357 w 477"/>
              <a:gd name="T53" fmla="*/ 73 h 502"/>
              <a:gd name="T54" fmla="*/ 336 w 477"/>
              <a:gd name="T55" fmla="*/ 57 h 502"/>
              <a:gd name="T56" fmla="*/ 314 w 477"/>
              <a:gd name="T57" fmla="*/ 42 h 502"/>
              <a:gd name="T58" fmla="*/ 292 w 477"/>
              <a:gd name="T59" fmla="*/ 29 h 502"/>
              <a:gd name="T60" fmla="*/ 270 w 477"/>
              <a:gd name="T61" fmla="*/ 20 h 502"/>
              <a:gd name="T62" fmla="*/ 249 w 477"/>
              <a:gd name="T63" fmla="*/ 11 h 502"/>
              <a:gd name="T64" fmla="*/ 225 w 477"/>
              <a:gd name="T65" fmla="*/ 5 h 502"/>
              <a:gd name="T66" fmla="*/ 204 w 477"/>
              <a:gd name="T67" fmla="*/ 1 h 502"/>
              <a:gd name="T68" fmla="*/ 181 w 477"/>
              <a:gd name="T69" fmla="*/ 0 h 502"/>
              <a:gd name="T70" fmla="*/ 160 w 477"/>
              <a:gd name="T71" fmla="*/ 1 h 502"/>
              <a:gd name="T72" fmla="*/ 138 w 477"/>
              <a:gd name="T73" fmla="*/ 4 h 502"/>
              <a:gd name="T74" fmla="*/ 118 w 477"/>
              <a:gd name="T75" fmla="*/ 11 h 502"/>
              <a:gd name="T76" fmla="*/ 99 w 477"/>
              <a:gd name="T77" fmla="*/ 19 h 502"/>
              <a:gd name="T78" fmla="*/ 80 w 477"/>
              <a:gd name="T79" fmla="*/ 29 h 502"/>
              <a:gd name="T80" fmla="*/ 63 w 477"/>
              <a:gd name="T81" fmla="*/ 43 h 502"/>
              <a:gd name="T82" fmla="*/ 34 w 477"/>
              <a:gd name="T83" fmla="*/ 76 h 502"/>
              <a:gd name="T84" fmla="*/ 13 w 477"/>
              <a:gd name="T85" fmla="*/ 117 h 502"/>
              <a:gd name="T86" fmla="*/ 2 w 477"/>
              <a:gd name="T87" fmla="*/ 163 h 502"/>
              <a:gd name="T88" fmla="*/ 0 w 477"/>
              <a:gd name="T89" fmla="*/ 210 h 502"/>
              <a:gd name="T90" fmla="*/ 5 w 477"/>
              <a:gd name="T91" fmla="*/ 259 h 502"/>
              <a:gd name="T92" fmla="*/ 20 w 477"/>
              <a:gd name="T93" fmla="*/ 309 h 502"/>
              <a:gd name="T94" fmla="*/ 43 w 477"/>
              <a:gd name="T95" fmla="*/ 357 h 502"/>
              <a:gd name="T96" fmla="*/ 76 w 477"/>
              <a:gd name="T97" fmla="*/ 401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7" h="502">
                <a:moveTo>
                  <a:pt x="76" y="401"/>
                </a:moveTo>
                <a:lnTo>
                  <a:pt x="95" y="421"/>
                </a:lnTo>
                <a:lnTo>
                  <a:pt x="115" y="439"/>
                </a:lnTo>
                <a:lnTo>
                  <a:pt x="137" y="454"/>
                </a:lnTo>
                <a:lnTo>
                  <a:pt x="159" y="468"/>
                </a:lnTo>
                <a:lnTo>
                  <a:pt x="181" y="479"/>
                </a:lnTo>
                <a:lnTo>
                  <a:pt x="204" y="489"/>
                </a:lnTo>
                <a:lnTo>
                  <a:pt x="228" y="496"/>
                </a:lnTo>
                <a:lnTo>
                  <a:pt x="251" y="500"/>
                </a:lnTo>
                <a:lnTo>
                  <a:pt x="274" y="502"/>
                </a:lnTo>
                <a:lnTo>
                  <a:pt x="297" y="502"/>
                </a:lnTo>
                <a:lnTo>
                  <a:pt x="319" y="501"/>
                </a:lnTo>
                <a:lnTo>
                  <a:pt x="341" y="497"/>
                </a:lnTo>
                <a:lnTo>
                  <a:pt x="361" y="490"/>
                </a:lnTo>
                <a:lnTo>
                  <a:pt x="381" y="481"/>
                </a:lnTo>
                <a:lnTo>
                  <a:pt x="399" y="469"/>
                </a:lnTo>
                <a:lnTo>
                  <a:pt x="417" y="455"/>
                </a:lnTo>
                <a:lnTo>
                  <a:pt x="446" y="422"/>
                </a:lnTo>
                <a:lnTo>
                  <a:pt x="465" y="383"/>
                </a:lnTo>
                <a:lnTo>
                  <a:pt x="476" y="340"/>
                </a:lnTo>
                <a:lnTo>
                  <a:pt x="477" y="294"/>
                </a:lnTo>
                <a:lnTo>
                  <a:pt x="469" y="247"/>
                </a:lnTo>
                <a:lnTo>
                  <a:pt x="452" y="199"/>
                </a:lnTo>
                <a:lnTo>
                  <a:pt x="428" y="155"/>
                </a:lnTo>
                <a:lnTo>
                  <a:pt x="395" y="111"/>
                </a:lnTo>
                <a:lnTo>
                  <a:pt x="376" y="91"/>
                </a:lnTo>
                <a:lnTo>
                  <a:pt x="357" y="73"/>
                </a:lnTo>
                <a:lnTo>
                  <a:pt x="336" y="57"/>
                </a:lnTo>
                <a:lnTo>
                  <a:pt x="314" y="42"/>
                </a:lnTo>
                <a:lnTo>
                  <a:pt x="292" y="29"/>
                </a:lnTo>
                <a:lnTo>
                  <a:pt x="270" y="20"/>
                </a:lnTo>
                <a:lnTo>
                  <a:pt x="249" y="11"/>
                </a:lnTo>
                <a:lnTo>
                  <a:pt x="225" y="5"/>
                </a:lnTo>
                <a:lnTo>
                  <a:pt x="204" y="1"/>
                </a:lnTo>
                <a:lnTo>
                  <a:pt x="181" y="0"/>
                </a:lnTo>
                <a:lnTo>
                  <a:pt x="160" y="1"/>
                </a:lnTo>
                <a:lnTo>
                  <a:pt x="138" y="4"/>
                </a:lnTo>
                <a:lnTo>
                  <a:pt x="118" y="11"/>
                </a:lnTo>
                <a:lnTo>
                  <a:pt x="99" y="19"/>
                </a:lnTo>
                <a:lnTo>
                  <a:pt x="80" y="29"/>
                </a:lnTo>
                <a:lnTo>
                  <a:pt x="63" y="43"/>
                </a:lnTo>
                <a:lnTo>
                  <a:pt x="34" y="76"/>
                </a:lnTo>
                <a:lnTo>
                  <a:pt x="13" y="117"/>
                </a:lnTo>
                <a:lnTo>
                  <a:pt x="2" y="163"/>
                </a:lnTo>
                <a:lnTo>
                  <a:pt x="0" y="210"/>
                </a:lnTo>
                <a:lnTo>
                  <a:pt x="5" y="259"/>
                </a:lnTo>
                <a:lnTo>
                  <a:pt x="20" y="309"/>
                </a:lnTo>
                <a:lnTo>
                  <a:pt x="43" y="357"/>
                </a:lnTo>
                <a:lnTo>
                  <a:pt x="76" y="4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1" name="未知"/>
          <p:cNvSpPr>
            <a:spLocks noChangeArrowheads="1"/>
          </p:cNvSpPr>
          <p:nvPr/>
        </p:nvSpPr>
        <p:spPr bwMode="auto">
          <a:xfrm>
            <a:off x="1757363" y="3225800"/>
            <a:ext cx="388937" cy="411163"/>
          </a:xfrm>
          <a:custGeom>
            <a:avLst/>
            <a:gdLst>
              <a:gd name="T0" fmla="*/ 56 w 491"/>
              <a:gd name="T1" fmla="*/ 405 h 519"/>
              <a:gd name="T2" fmla="*/ 73 w 491"/>
              <a:gd name="T3" fmla="*/ 427 h 519"/>
              <a:gd name="T4" fmla="*/ 91 w 491"/>
              <a:gd name="T5" fmla="*/ 446 h 519"/>
              <a:gd name="T6" fmla="*/ 111 w 491"/>
              <a:gd name="T7" fmla="*/ 463 h 519"/>
              <a:gd name="T8" fmla="*/ 133 w 491"/>
              <a:gd name="T9" fmla="*/ 478 h 519"/>
              <a:gd name="T10" fmla="*/ 155 w 491"/>
              <a:gd name="T11" fmla="*/ 491 h 519"/>
              <a:gd name="T12" fmla="*/ 178 w 491"/>
              <a:gd name="T13" fmla="*/ 501 h 519"/>
              <a:gd name="T14" fmla="*/ 201 w 491"/>
              <a:gd name="T15" fmla="*/ 509 h 519"/>
              <a:gd name="T16" fmla="*/ 224 w 491"/>
              <a:gd name="T17" fmla="*/ 515 h 519"/>
              <a:gd name="T18" fmla="*/ 248 w 491"/>
              <a:gd name="T19" fmla="*/ 518 h 519"/>
              <a:gd name="T20" fmla="*/ 272 w 491"/>
              <a:gd name="T21" fmla="*/ 519 h 519"/>
              <a:gd name="T22" fmla="*/ 295 w 491"/>
              <a:gd name="T23" fmla="*/ 518 h 519"/>
              <a:gd name="T24" fmla="*/ 320 w 491"/>
              <a:gd name="T25" fmla="*/ 515 h 519"/>
              <a:gd name="T26" fmla="*/ 343 w 491"/>
              <a:gd name="T27" fmla="*/ 508 h 519"/>
              <a:gd name="T28" fmla="*/ 365 w 491"/>
              <a:gd name="T29" fmla="*/ 500 h 519"/>
              <a:gd name="T30" fmla="*/ 385 w 491"/>
              <a:gd name="T31" fmla="*/ 488 h 519"/>
              <a:gd name="T32" fmla="*/ 406 w 491"/>
              <a:gd name="T33" fmla="*/ 475 h 519"/>
              <a:gd name="T34" fmla="*/ 441 w 491"/>
              <a:gd name="T35" fmla="*/ 441 h 519"/>
              <a:gd name="T36" fmla="*/ 467 w 491"/>
              <a:gd name="T37" fmla="*/ 401 h 519"/>
              <a:gd name="T38" fmla="*/ 483 w 491"/>
              <a:gd name="T39" fmla="*/ 357 h 519"/>
              <a:gd name="T40" fmla="*/ 491 w 491"/>
              <a:gd name="T41" fmla="*/ 309 h 519"/>
              <a:gd name="T42" fmla="*/ 490 w 491"/>
              <a:gd name="T43" fmla="*/ 260 h 519"/>
              <a:gd name="T44" fmla="*/ 480 w 491"/>
              <a:gd name="T45" fmla="*/ 211 h 519"/>
              <a:gd name="T46" fmla="*/ 460 w 491"/>
              <a:gd name="T47" fmla="*/ 162 h 519"/>
              <a:gd name="T48" fmla="*/ 431 w 491"/>
              <a:gd name="T49" fmla="*/ 116 h 519"/>
              <a:gd name="T50" fmla="*/ 414 w 491"/>
              <a:gd name="T51" fmla="*/ 94 h 519"/>
              <a:gd name="T52" fmla="*/ 396 w 491"/>
              <a:gd name="T53" fmla="*/ 76 h 519"/>
              <a:gd name="T54" fmla="*/ 376 w 491"/>
              <a:gd name="T55" fmla="*/ 59 h 519"/>
              <a:gd name="T56" fmla="*/ 355 w 491"/>
              <a:gd name="T57" fmla="*/ 42 h 519"/>
              <a:gd name="T58" fmla="*/ 333 w 491"/>
              <a:gd name="T59" fmla="*/ 30 h 519"/>
              <a:gd name="T60" fmla="*/ 312 w 491"/>
              <a:gd name="T61" fmla="*/ 19 h 519"/>
              <a:gd name="T62" fmla="*/ 289 w 491"/>
              <a:gd name="T63" fmla="*/ 10 h 519"/>
              <a:gd name="T64" fmla="*/ 265 w 491"/>
              <a:gd name="T65" fmla="*/ 4 h 519"/>
              <a:gd name="T66" fmla="*/ 242 w 491"/>
              <a:gd name="T67" fmla="*/ 1 h 519"/>
              <a:gd name="T68" fmla="*/ 219 w 491"/>
              <a:gd name="T69" fmla="*/ 0 h 519"/>
              <a:gd name="T70" fmla="*/ 196 w 491"/>
              <a:gd name="T71" fmla="*/ 0 h 519"/>
              <a:gd name="T72" fmla="*/ 173 w 491"/>
              <a:gd name="T73" fmla="*/ 3 h 519"/>
              <a:gd name="T74" fmla="*/ 151 w 491"/>
              <a:gd name="T75" fmla="*/ 9 h 519"/>
              <a:gd name="T76" fmla="*/ 129 w 491"/>
              <a:gd name="T77" fmla="*/ 18 h 519"/>
              <a:gd name="T78" fmla="*/ 109 w 491"/>
              <a:gd name="T79" fmla="*/ 29 h 519"/>
              <a:gd name="T80" fmla="*/ 89 w 491"/>
              <a:gd name="T81" fmla="*/ 42 h 519"/>
              <a:gd name="T82" fmla="*/ 55 w 491"/>
              <a:gd name="T83" fmla="*/ 76 h 519"/>
              <a:gd name="T84" fmla="*/ 28 w 491"/>
              <a:gd name="T85" fmla="*/ 116 h 519"/>
              <a:gd name="T86" fmla="*/ 10 w 491"/>
              <a:gd name="T87" fmla="*/ 161 h 519"/>
              <a:gd name="T88" fmla="*/ 2 w 491"/>
              <a:gd name="T89" fmla="*/ 210 h 519"/>
              <a:gd name="T90" fmla="*/ 0 w 491"/>
              <a:gd name="T91" fmla="*/ 259 h 519"/>
              <a:gd name="T92" fmla="*/ 10 w 491"/>
              <a:gd name="T93" fmla="*/ 310 h 519"/>
              <a:gd name="T94" fmla="*/ 28 w 491"/>
              <a:gd name="T95" fmla="*/ 358 h 519"/>
              <a:gd name="T96" fmla="*/ 56 w 491"/>
              <a:gd name="T97" fmla="*/ 405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91" h="519">
                <a:moveTo>
                  <a:pt x="56" y="405"/>
                </a:moveTo>
                <a:lnTo>
                  <a:pt x="73" y="427"/>
                </a:lnTo>
                <a:lnTo>
                  <a:pt x="91" y="446"/>
                </a:lnTo>
                <a:lnTo>
                  <a:pt x="111" y="463"/>
                </a:lnTo>
                <a:lnTo>
                  <a:pt x="133" y="478"/>
                </a:lnTo>
                <a:lnTo>
                  <a:pt x="155" y="491"/>
                </a:lnTo>
                <a:lnTo>
                  <a:pt x="178" y="501"/>
                </a:lnTo>
                <a:lnTo>
                  <a:pt x="201" y="509"/>
                </a:lnTo>
                <a:lnTo>
                  <a:pt x="224" y="515"/>
                </a:lnTo>
                <a:lnTo>
                  <a:pt x="248" y="518"/>
                </a:lnTo>
                <a:lnTo>
                  <a:pt x="272" y="519"/>
                </a:lnTo>
                <a:lnTo>
                  <a:pt x="295" y="518"/>
                </a:lnTo>
                <a:lnTo>
                  <a:pt x="320" y="515"/>
                </a:lnTo>
                <a:lnTo>
                  <a:pt x="343" y="508"/>
                </a:lnTo>
                <a:lnTo>
                  <a:pt x="365" y="500"/>
                </a:lnTo>
                <a:lnTo>
                  <a:pt x="385" y="488"/>
                </a:lnTo>
                <a:lnTo>
                  <a:pt x="406" y="475"/>
                </a:lnTo>
                <a:lnTo>
                  <a:pt x="441" y="441"/>
                </a:lnTo>
                <a:lnTo>
                  <a:pt x="467" y="401"/>
                </a:lnTo>
                <a:lnTo>
                  <a:pt x="483" y="357"/>
                </a:lnTo>
                <a:lnTo>
                  <a:pt x="491" y="309"/>
                </a:lnTo>
                <a:lnTo>
                  <a:pt x="490" y="260"/>
                </a:lnTo>
                <a:lnTo>
                  <a:pt x="480" y="211"/>
                </a:lnTo>
                <a:lnTo>
                  <a:pt x="460" y="162"/>
                </a:lnTo>
                <a:lnTo>
                  <a:pt x="431" y="116"/>
                </a:lnTo>
                <a:lnTo>
                  <a:pt x="414" y="94"/>
                </a:lnTo>
                <a:lnTo>
                  <a:pt x="396" y="76"/>
                </a:lnTo>
                <a:lnTo>
                  <a:pt x="376" y="59"/>
                </a:lnTo>
                <a:lnTo>
                  <a:pt x="355" y="42"/>
                </a:lnTo>
                <a:lnTo>
                  <a:pt x="333" y="30"/>
                </a:lnTo>
                <a:lnTo>
                  <a:pt x="312" y="19"/>
                </a:lnTo>
                <a:lnTo>
                  <a:pt x="289" y="10"/>
                </a:lnTo>
                <a:lnTo>
                  <a:pt x="265" y="4"/>
                </a:lnTo>
                <a:lnTo>
                  <a:pt x="242" y="1"/>
                </a:lnTo>
                <a:lnTo>
                  <a:pt x="219" y="0"/>
                </a:lnTo>
                <a:lnTo>
                  <a:pt x="196" y="0"/>
                </a:lnTo>
                <a:lnTo>
                  <a:pt x="173" y="3"/>
                </a:lnTo>
                <a:lnTo>
                  <a:pt x="151" y="9"/>
                </a:lnTo>
                <a:lnTo>
                  <a:pt x="129" y="18"/>
                </a:lnTo>
                <a:lnTo>
                  <a:pt x="109" y="29"/>
                </a:lnTo>
                <a:lnTo>
                  <a:pt x="89" y="42"/>
                </a:lnTo>
                <a:lnTo>
                  <a:pt x="55" y="76"/>
                </a:lnTo>
                <a:lnTo>
                  <a:pt x="28" y="116"/>
                </a:lnTo>
                <a:lnTo>
                  <a:pt x="10" y="161"/>
                </a:lnTo>
                <a:lnTo>
                  <a:pt x="2" y="210"/>
                </a:lnTo>
                <a:lnTo>
                  <a:pt x="0" y="259"/>
                </a:lnTo>
                <a:lnTo>
                  <a:pt x="10" y="310"/>
                </a:lnTo>
                <a:lnTo>
                  <a:pt x="28" y="358"/>
                </a:lnTo>
                <a:lnTo>
                  <a:pt x="56" y="4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2" name="未知"/>
          <p:cNvSpPr>
            <a:spLocks noChangeArrowheads="1"/>
          </p:cNvSpPr>
          <p:nvPr/>
        </p:nvSpPr>
        <p:spPr bwMode="auto">
          <a:xfrm>
            <a:off x="2809875" y="2624138"/>
            <a:ext cx="233363" cy="244475"/>
          </a:xfrm>
          <a:custGeom>
            <a:avLst/>
            <a:gdLst>
              <a:gd name="T0" fmla="*/ 49 w 297"/>
              <a:gd name="T1" fmla="*/ 245 h 310"/>
              <a:gd name="T2" fmla="*/ 62 w 297"/>
              <a:gd name="T3" fmla="*/ 258 h 310"/>
              <a:gd name="T4" fmla="*/ 74 w 297"/>
              <a:gd name="T5" fmla="*/ 269 h 310"/>
              <a:gd name="T6" fmla="*/ 87 w 297"/>
              <a:gd name="T7" fmla="*/ 279 h 310"/>
              <a:gd name="T8" fmla="*/ 102 w 297"/>
              <a:gd name="T9" fmla="*/ 288 h 310"/>
              <a:gd name="T10" fmla="*/ 116 w 297"/>
              <a:gd name="T11" fmla="*/ 295 h 310"/>
              <a:gd name="T12" fmla="*/ 130 w 297"/>
              <a:gd name="T13" fmla="*/ 300 h 310"/>
              <a:gd name="T14" fmla="*/ 145 w 297"/>
              <a:gd name="T15" fmla="*/ 305 h 310"/>
              <a:gd name="T16" fmla="*/ 160 w 297"/>
              <a:gd name="T17" fmla="*/ 307 h 310"/>
              <a:gd name="T18" fmla="*/ 174 w 297"/>
              <a:gd name="T19" fmla="*/ 310 h 310"/>
              <a:gd name="T20" fmla="*/ 187 w 297"/>
              <a:gd name="T21" fmla="*/ 310 h 310"/>
              <a:gd name="T22" fmla="*/ 201 w 297"/>
              <a:gd name="T23" fmla="*/ 309 h 310"/>
              <a:gd name="T24" fmla="*/ 215 w 297"/>
              <a:gd name="T25" fmla="*/ 306 h 310"/>
              <a:gd name="T26" fmla="*/ 228 w 297"/>
              <a:gd name="T27" fmla="*/ 302 h 310"/>
              <a:gd name="T28" fmla="*/ 240 w 297"/>
              <a:gd name="T29" fmla="*/ 297 h 310"/>
              <a:gd name="T30" fmla="*/ 252 w 297"/>
              <a:gd name="T31" fmla="*/ 289 h 310"/>
              <a:gd name="T32" fmla="*/ 262 w 297"/>
              <a:gd name="T33" fmla="*/ 281 h 310"/>
              <a:gd name="T34" fmla="*/ 280 w 297"/>
              <a:gd name="T35" fmla="*/ 260 h 310"/>
              <a:gd name="T36" fmla="*/ 291 w 297"/>
              <a:gd name="T37" fmla="*/ 236 h 310"/>
              <a:gd name="T38" fmla="*/ 297 w 297"/>
              <a:gd name="T39" fmla="*/ 209 h 310"/>
              <a:gd name="T40" fmla="*/ 297 w 297"/>
              <a:gd name="T41" fmla="*/ 181 h 310"/>
              <a:gd name="T42" fmla="*/ 292 w 297"/>
              <a:gd name="T43" fmla="*/ 152 h 310"/>
              <a:gd name="T44" fmla="*/ 282 w 297"/>
              <a:gd name="T45" fmla="*/ 122 h 310"/>
              <a:gd name="T46" fmla="*/ 266 w 297"/>
              <a:gd name="T47" fmla="*/ 93 h 310"/>
              <a:gd name="T48" fmla="*/ 245 w 297"/>
              <a:gd name="T49" fmla="*/ 65 h 310"/>
              <a:gd name="T50" fmla="*/ 233 w 297"/>
              <a:gd name="T51" fmla="*/ 53 h 310"/>
              <a:gd name="T52" fmla="*/ 221 w 297"/>
              <a:gd name="T53" fmla="*/ 42 h 310"/>
              <a:gd name="T54" fmla="*/ 207 w 297"/>
              <a:gd name="T55" fmla="*/ 32 h 310"/>
              <a:gd name="T56" fmla="*/ 193 w 297"/>
              <a:gd name="T57" fmla="*/ 24 h 310"/>
              <a:gd name="T58" fmla="*/ 179 w 297"/>
              <a:gd name="T59" fmla="*/ 16 h 310"/>
              <a:gd name="T60" fmla="*/ 165 w 297"/>
              <a:gd name="T61" fmla="*/ 10 h 310"/>
              <a:gd name="T62" fmla="*/ 152 w 297"/>
              <a:gd name="T63" fmla="*/ 6 h 310"/>
              <a:gd name="T64" fmla="*/ 137 w 297"/>
              <a:gd name="T65" fmla="*/ 2 h 310"/>
              <a:gd name="T66" fmla="*/ 123 w 297"/>
              <a:gd name="T67" fmla="*/ 1 h 310"/>
              <a:gd name="T68" fmla="*/ 109 w 297"/>
              <a:gd name="T69" fmla="*/ 0 h 310"/>
              <a:gd name="T70" fmla="*/ 95 w 297"/>
              <a:gd name="T71" fmla="*/ 1 h 310"/>
              <a:gd name="T72" fmla="*/ 83 w 297"/>
              <a:gd name="T73" fmla="*/ 3 h 310"/>
              <a:gd name="T74" fmla="*/ 70 w 297"/>
              <a:gd name="T75" fmla="*/ 8 h 310"/>
              <a:gd name="T76" fmla="*/ 57 w 297"/>
              <a:gd name="T77" fmla="*/ 14 h 310"/>
              <a:gd name="T78" fmla="*/ 46 w 297"/>
              <a:gd name="T79" fmla="*/ 20 h 310"/>
              <a:gd name="T80" fmla="*/ 35 w 297"/>
              <a:gd name="T81" fmla="*/ 29 h 310"/>
              <a:gd name="T82" fmla="*/ 18 w 297"/>
              <a:gd name="T83" fmla="*/ 49 h 310"/>
              <a:gd name="T84" fmla="*/ 6 w 297"/>
              <a:gd name="T85" fmla="*/ 73 h 310"/>
              <a:gd name="T86" fmla="*/ 1 w 297"/>
              <a:gd name="T87" fmla="*/ 100 h 310"/>
              <a:gd name="T88" fmla="*/ 0 w 297"/>
              <a:gd name="T89" fmla="*/ 129 h 310"/>
              <a:gd name="T90" fmla="*/ 4 w 297"/>
              <a:gd name="T91" fmla="*/ 159 h 310"/>
              <a:gd name="T92" fmla="*/ 13 w 297"/>
              <a:gd name="T93" fmla="*/ 189 h 310"/>
              <a:gd name="T94" fmla="*/ 28 w 297"/>
              <a:gd name="T95" fmla="*/ 218 h 310"/>
              <a:gd name="T96" fmla="*/ 49 w 297"/>
              <a:gd name="T97" fmla="*/ 245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97" h="310">
                <a:moveTo>
                  <a:pt x="49" y="245"/>
                </a:moveTo>
                <a:lnTo>
                  <a:pt x="62" y="258"/>
                </a:lnTo>
                <a:lnTo>
                  <a:pt x="74" y="269"/>
                </a:lnTo>
                <a:lnTo>
                  <a:pt x="87" y="279"/>
                </a:lnTo>
                <a:lnTo>
                  <a:pt x="102" y="288"/>
                </a:lnTo>
                <a:lnTo>
                  <a:pt x="116" y="295"/>
                </a:lnTo>
                <a:lnTo>
                  <a:pt x="130" y="300"/>
                </a:lnTo>
                <a:lnTo>
                  <a:pt x="145" y="305"/>
                </a:lnTo>
                <a:lnTo>
                  <a:pt x="160" y="307"/>
                </a:lnTo>
                <a:lnTo>
                  <a:pt x="174" y="310"/>
                </a:lnTo>
                <a:lnTo>
                  <a:pt x="187" y="310"/>
                </a:lnTo>
                <a:lnTo>
                  <a:pt x="201" y="309"/>
                </a:lnTo>
                <a:lnTo>
                  <a:pt x="215" y="306"/>
                </a:lnTo>
                <a:lnTo>
                  <a:pt x="228" y="302"/>
                </a:lnTo>
                <a:lnTo>
                  <a:pt x="240" y="297"/>
                </a:lnTo>
                <a:lnTo>
                  <a:pt x="252" y="289"/>
                </a:lnTo>
                <a:lnTo>
                  <a:pt x="262" y="281"/>
                </a:lnTo>
                <a:lnTo>
                  <a:pt x="280" y="260"/>
                </a:lnTo>
                <a:lnTo>
                  <a:pt x="291" y="236"/>
                </a:lnTo>
                <a:lnTo>
                  <a:pt x="297" y="209"/>
                </a:lnTo>
                <a:lnTo>
                  <a:pt x="297" y="181"/>
                </a:lnTo>
                <a:lnTo>
                  <a:pt x="292" y="152"/>
                </a:lnTo>
                <a:lnTo>
                  <a:pt x="282" y="122"/>
                </a:lnTo>
                <a:lnTo>
                  <a:pt x="266" y="93"/>
                </a:lnTo>
                <a:lnTo>
                  <a:pt x="245" y="65"/>
                </a:lnTo>
                <a:lnTo>
                  <a:pt x="233" y="53"/>
                </a:lnTo>
                <a:lnTo>
                  <a:pt x="221" y="42"/>
                </a:lnTo>
                <a:lnTo>
                  <a:pt x="207" y="32"/>
                </a:lnTo>
                <a:lnTo>
                  <a:pt x="193" y="24"/>
                </a:lnTo>
                <a:lnTo>
                  <a:pt x="179" y="16"/>
                </a:lnTo>
                <a:lnTo>
                  <a:pt x="165" y="10"/>
                </a:lnTo>
                <a:lnTo>
                  <a:pt x="152" y="6"/>
                </a:lnTo>
                <a:lnTo>
                  <a:pt x="137" y="2"/>
                </a:lnTo>
                <a:lnTo>
                  <a:pt x="123" y="1"/>
                </a:lnTo>
                <a:lnTo>
                  <a:pt x="109" y="0"/>
                </a:lnTo>
                <a:lnTo>
                  <a:pt x="95" y="1"/>
                </a:lnTo>
                <a:lnTo>
                  <a:pt x="83" y="3"/>
                </a:lnTo>
                <a:lnTo>
                  <a:pt x="70" y="8"/>
                </a:lnTo>
                <a:lnTo>
                  <a:pt x="57" y="14"/>
                </a:lnTo>
                <a:lnTo>
                  <a:pt x="46" y="20"/>
                </a:lnTo>
                <a:lnTo>
                  <a:pt x="35" y="29"/>
                </a:lnTo>
                <a:lnTo>
                  <a:pt x="18" y="49"/>
                </a:lnTo>
                <a:lnTo>
                  <a:pt x="6" y="73"/>
                </a:lnTo>
                <a:lnTo>
                  <a:pt x="1" y="100"/>
                </a:lnTo>
                <a:lnTo>
                  <a:pt x="0" y="129"/>
                </a:lnTo>
                <a:lnTo>
                  <a:pt x="4" y="159"/>
                </a:lnTo>
                <a:lnTo>
                  <a:pt x="13" y="189"/>
                </a:lnTo>
                <a:lnTo>
                  <a:pt x="28" y="218"/>
                </a:lnTo>
                <a:lnTo>
                  <a:pt x="49" y="2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3" name="未知"/>
          <p:cNvSpPr>
            <a:spLocks noChangeArrowheads="1"/>
          </p:cNvSpPr>
          <p:nvPr/>
        </p:nvSpPr>
        <p:spPr bwMode="auto">
          <a:xfrm>
            <a:off x="2689225" y="2633663"/>
            <a:ext cx="327025" cy="341312"/>
          </a:xfrm>
          <a:custGeom>
            <a:avLst/>
            <a:gdLst>
              <a:gd name="T0" fmla="*/ 208 w 415"/>
              <a:gd name="T1" fmla="*/ 0 h 429"/>
              <a:gd name="T2" fmla="*/ 0 w 415"/>
              <a:gd name="T3" fmla="*/ 154 h 429"/>
              <a:gd name="T4" fmla="*/ 165 w 415"/>
              <a:gd name="T5" fmla="*/ 429 h 429"/>
              <a:gd name="T6" fmla="*/ 415 w 415"/>
              <a:gd name="T7" fmla="*/ 267 h 429"/>
              <a:gd name="T8" fmla="*/ 208 w 415"/>
              <a:gd name="T9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429">
                <a:moveTo>
                  <a:pt x="208" y="0"/>
                </a:moveTo>
                <a:lnTo>
                  <a:pt x="0" y="154"/>
                </a:lnTo>
                <a:lnTo>
                  <a:pt x="165" y="429"/>
                </a:lnTo>
                <a:lnTo>
                  <a:pt x="415" y="267"/>
                </a:lnTo>
                <a:lnTo>
                  <a:pt x="20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4" name="未知"/>
          <p:cNvSpPr>
            <a:spLocks noChangeArrowheads="1"/>
          </p:cNvSpPr>
          <p:nvPr/>
        </p:nvSpPr>
        <p:spPr bwMode="auto">
          <a:xfrm>
            <a:off x="3133725" y="2546350"/>
            <a:ext cx="103188" cy="104775"/>
          </a:xfrm>
          <a:custGeom>
            <a:avLst/>
            <a:gdLst>
              <a:gd name="T0" fmla="*/ 23 w 129"/>
              <a:gd name="T1" fmla="*/ 105 h 132"/>
              <a:gd name="T2" fmla="*/ 35 w 129"/>
              <a:gd name="T3" fmla="*/ 115 h 132"/>
              <a:gd name="T4" fmla="*/ 46 w 129"/>
              <a:gd name="T5" fmla="*/ 123 h 132"/>
              <a:gd name="T6" fmla="*/ 59 w 129"/>
              <a:gd name="T7" fmla="*/ 129 h 132"/>
              <a:gd name="T8" fmla="*/ 70 w 129"/>
              <a:gd name="T9" fmla="*/ 131 h 132"/>
              <a:gd name="T10" fmla="*/ 83 w 129"/>
              <a:gd name="T11" fmla="*/ 132 h 132"/>
              <a:gd name="T12" fmla="*/ 94 w 129"/>
              <a:gd name="T13" fmla="*/ 131 h 132"/>
              <a:gd name="T14" fmla="*/ 105 w 129"/>
              <a:gd name="T15" fmla="*/ 128 h 132"/>
              <a:gd name="T16" fmla="*/ 114 w 129"/>
              <a:gd name="T17" fmla="*/ 121 h 132"/>
              <a:gd name="T18" fmla="*/ 127 w 129"/>
              <a:gd name="T19" fmla="*/ 103 h 132"/>
              <a:gd name="T20" fmla="*/ 129 w 129"/>
              <a:gd name="T21" fmla="*/ 78 h 132"/>
              <a:gd name="T22" fmla="*/ 121 w 129"/>
              <a:gd name="T23" fmla="*/ 53 h 132"/>
              <a:gd name="T24" fmla="*/ 105 w 129"/>
              <a:gd name="T25" fmla="*/ 29 h 132"/>
              <a:gd name="T26" fmla="*/ 94 w 129"/>
              <a:gd name="T27" fmla="*/ 18 h 132"/>
              <a:gd name="T28" fmla="*/ 83 w 129"/>
              <a:gd name="T29" fmla="*/ 10 h 132"/>
              <a:gd name="T30" fmla="*/ 70 w 129"/>
              <a:gd name="T31" fmla="*/ 5 h 132"/>
              <a:gd name="T32" fmla="*/ 59 w 129"/>
              <a:gd name="T33" fmla="*/ 1 h 132"/>
              <a:gd name="T34" fmla="*/ 46 w 129"/>
              <a:gd name="T35" fmla="*/ 0 h 132"/>
              <a:gd name="T36" fmla="*/ 35 w 129"/>
              <a:gd name="T37" fmla="*/ 1 h 132"/>
              <a:gd name="T38" fmla="*/ 24 w 129"/>
              <a:gd name="T39" fmla="*/ 5 h 132"/>
              <a:gd name="T40" fmla="*/ 15 w 129"/>
              <a:gd name="T41" fmla="*/ 12 h 132"/>
              <a:gd name="T42" fmla="*/ 2 w 129"/>
              <a:gd name="T43" fmla="*/ 30 h 132"/>
              <a:gd name="T44" fmla="*/ 0 w 129"/>
              <a:gd name="T45" fmla="*/ 54 h 132"/>
              <a:gd name="T46" fmla="*/ 7 w 129"/>
              <a:gd name="T47" fmla="*/ 79 h 132"/>
              <a:gd name="T48" fmla="*/ 23 w 129"/>
              <a:gd name="T49" fmla="*/ 10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2">
                <a:moveTo>
                  <a:pt x="23" y="105"/>
                </a:moveTo>
                <a:lnTo>
                  <a:pt x="35" y="115"/>
                </a:lnTo>
                <a:lnTo>
                  <a:pt x="46" y="123"/>
                </a:lnTo>
                <a:lnTo>
                  <a:pt x="59" y="129"/>
                </a:lnTo>
                <a:lnTo>
                  <a:pt x="70" y="131"/>
                </a:lnTo>
                <a:lnTo>
                  <a:pt x="83" y="132"/>
                </a:lnTo>
                <a:lnTo>
                  <a:pt x="94" y="131"/>
                </a:lnTo>
                <a:lnTo>
                  <a:pt x="105" y="128"/>
                </a:lnTo>
                <a:lnTo>
                  <a:pt x="114" y="121"/>
                </a:lnTo>
                <a:lnTo>
                  <a:pt x="127" y="103"/>
                </a:lnTo>
                <a:lnTo>
                  <a:pt x="129" y="78"/>
                </a:lnTo>
                <a:lnTo>
                  <a:pt x="121" y="53"/>
                </a:lnTo>
                <a:lnTo>
                  <a:pt x="105" y="29"/>
                </a:lnTo>
                <a:lnTo>
                  <a:pt x="94" y="18"/>
                </a:lnTo>
                <a:lnTo>
                  <a:pt x="83" y="10"/>
                </a:lnTo>
                <a:lnTo>
                  <a:pt x="70" y="5"/>
                </a:lnTo>
                <a:lnTo>
                  <a:pt x="59" y="1"/>
                </a:lnTo>
                <a:lnTo>
                  <a:pt x="46" y="0"/>
                </a:lnTo>
                <a:lnTo>
                  <a:pt x="35" y="1"/>
                </a:lnTo>
                <a:lnTo>
                  <a:pt x="24" y="5"/>
                </a:lnTo>
                <a:lnTo>
                  <a:pt x="15" y="12"/>
                </a:lnTo>
                <a:lnTo>
                  <a:pt x="2" y="30"/>
                </a:lnTo>
                <a:lnTo>
                  <a:pt x="0" y="54"/>
                </a:lnTo>
                <a:lnTo>
                  <a:pt x="7" y="79"/>
                </a:lnTo>
                <a:lnTo>
                  <a:pt x="23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5" name="未知"/>
          <p:cNvSpPr>
            <a:spLocks noChangeArrowheads="1"/>
          </p:cNvSpPr>
          <p:nvPr/>
        </p:nvSpPr>
        <p:spPr bwMode="auto">
          <a:xfrm>
            <a:off x="3168650" y="2574925"/>
            <a:ext cx="41275" cy="42863"/>
          </a:xfrm>
          <a:custGeom>
            <a:avLst/>
            <a:gdLst>
              <a:gd name="T0" fmla="*/ 10 w 51"/>
              <a:gd name="T1" fmla="*/ 41 h 53"/>
              <a:gd name="T2" fmla="*/ 14 w 51"/>
              <a:gd name="T3" fmla="*/ 46 h 53"/>
              <a:gd name="T4" fmla="*/ 19 w 51"/>
              <a:gd name="T5" fmla="*/ 49 h 53"/>
              <a:gd name="T6" fmla="*/ 23 w 51"/>
              <a:gd name="T7" fmla="*/ 51 h 53"/>
              <a:gd name="T8" fmla="*/ 28 w 51"/>
              <a:gd name="T9" fmla="*/ 53 h 53"/>
              <a:gd name="T10" fmla="*/ 33 w 51"/>
              <a:gd name="T11" fmla="*/ 53 h 53"/>
              <a:gd name="T12" fmla="*/ 37 w 51"/>
              <a:gd name="T13" fmla="*/ 53 h 53"/>
              <a:gd name="T14" fmla="*/ 42 w 51"/>
              <a:gd name="T15" fmla="*/ 50 h 53"/>
              <a:gd name="T16" fmla="*/ 45 w 51"/>
              <a:gd name="T17" fmla="*/ 48 h 53"/>
              <a:gd name="T18" fmla="*/ 50 w 51"/>
              <a:gd name="T19" fmla="*/ 41 h 53"/>
              <a:gd name="T20" fmla="*/ 51 w 51"/>
              <a:gd name="T21" fmla="*/ 31 h 53"/>
              <a:gd name="T22" fmla="*/ 48 w 51"/>
              <a:gd name="T23" fmla="*/ 21 h 53"/>
              <a:gd name="T24" fmla="*/ 42 w 51"/>
              <a:gd name="T25" fmla="*/ 11 h 53"/>
              <a:gd name="T26" fmla="*/ 37 w 51"/>
              <a:gd name="T27" fmla="*/ 8 h 53"/>
              <a:gd name="T28" fmla="*/ 33 w 51"/>
              <a:gd name="T29" fmla="*/ 4 h 53"/>
              <a:gd name="T30" fmla="*/ 28 w 51"/>
              <a:gd name="T31" fmla="*/ 2 h 53"/>
              <a:gd name="T32" fmla="*/ 22 w 51"/>
              <a:gd name="T33" fmla="*/ 1 h 53"/>
              <a:gd name="T34" fmla="*/ 18 w 51"/>
              <a:gd name="T35" fmla="*/ 0 h 53"/>
              <a:gd name="T36" fmla="*/ 13 w 51"/>
              <a:gd name="T37" fmla="*/ 1 h 53"/>
              <a:gd name="T38" fmla="*/ 9 w 51"/>
              <a:gd name="T39" fmla="*/ 2 h 53"/>
              <a:gd name="T40" fmla="*/ 5 w 51"/>
              <a:gd name="T41" fmla="*/ 4 h 53"/>
              <a:gd name="T42" fmla="*/ 0 w 51"/>
              <a:gd name="T43" fmla="*/ 12 h 53"/>
              <a:gd name="T44" fmla="*/ 0 w 51"/>
              <a:gd name="T45" fmla="*/ 21 h 53"/>
              <a:gd name="T46" fmla="*/ 3 w 51"/>
              <a:gd name="T47" fmla="*/ 32 h 53"/>
              <a:gd name="T48" fmla="*/ 10 w 51"/>
              <a:gd name="T49" fmla="*/ 4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53">
                <a:moveTo>
                  <a:pt x="10" y="41"/>
                </a:moveTo>
                <a:lnTo>
                  <a:pt x="14" y="46"/>
                </a:lnTo>
                <a:lnTo>
                  <a:pt x="19" y="49"/>
                </a:lnTo>
                <a:lnTo>
                  <a:pt x="23" y="51"/>
                </a:lnTo>
                <a:lnTo>
                  <a:pt x="28" y="53"/>
                </a:lnTo>
                <a:lnTo>
                  <a:pt x="33" y="53"/>
                </a:lnTo>
                <a:lnTo>
                  <a:pt x="37" y="53"/>
                </a:lnTo>
                <a:lnTo>
                  <a:pt x="42" y="50"/>
                </a:lnTo>
                <a:lnTo>
                  <a:pt x="45" y="48"/>
                </a:lnTo>
                <a:lnTo>
                  <a:pt x="50" y="41"/>
                </a:lnTo>
                <a:lnTo>
                  <a:pt x="51" y="31"/>
                </a:lnTo>
                <a:lnTo>
                  <a:pt x="48" y="21"/>
                </a:lnTo>
                <a:lnTo>
                  <a:pt x="42" y="11"/>
                </a:lnTo>
                <a:lnTo>
                  <a:pt x="37" y="8"/>
                </a:lnTo>
                <a:lnTo>
                  <a:pt x="33" y="4"/>
                </a:lnTo>
                <a:lnTo>
                  <a:pt x="28" y="2"/>
                </a:lnTo>
                <a:lnTo>
                  <a:pt x="22" y="1"/>
                </a:lnTo>
                <a:lnTo>
                  <a:pt x="18" y="0"/>
                </a:lnTo>
                <a:lnTo>
                  <a:pt x="13" y="1"/>
                </a:lnTo>
                <a:lnTo>
                  <a:pt x="9" y="2"/>
                </a:lnTo>
                <a:lnTo>
                  <a:pt x="5" y="4"/>
                </a:lnTo>
                <a:lnTo>
                  <a:pt x="0" y="12"/>
                </a:lnTo>
                <a:lnTo>
                  <a:pt x="0" y="21"/>
                </a:lnTo>
                <a:lnTo>
                  <a:pt x="3" y="32"/>
                </a:lnTo>
                <a:lnTo>
                  <a:pt x="10" y="4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6" name="未知"/>
          <p:cNvSpPr>
            <a:spLocks noChangeArrowheads="1"/>
          </p:cNvSpPr>
          <p:nvPr/>
        </p:nvSpPr>
        <p:spPr bwMode="auto">
          <a:xfrm>
            <a:off x="3181350" y="2209800"/>
            <a:ext cx="571500" cy="396875"/>
          </a:xfrm>
          <a:custGeom>
            <a:avLst/>
            <a:gdLst>
              <a:gd name="T0" fmla="*/ 5 w 723"/>
              <a:gd name="T1" fmla="*/ 472 h 499"/>
              <a:gd name="T2" fmla="*/ 723 w 723"/>
              <a:gd name="T3" fmla="*/ 0 h 499"/>
              <a:gd name="T4" fmla="*/ 690 w 723"/>
              <a:gd name="T5" fmla="*/ 60 h 499"/>
              <a:gd name="T6" fmla="*/ 18 w 723"/>
              <a:gd name="T7" fmla="*/ 499 h 499"/>
              <a:gd name="T8" fmla="*/ 13 w 723"/>
              <a:gd name="T9" fmla="*/ 498 h 499"/>
              <a:gd name="T10" fmla="*/ 5 w 723"/>
              <a:gd name="T11" fmla="*/ 492 h 499"/>
              <a:gd name="T12" fmla="*/ 0 w 723"/>
              <a:gd name="T13" fmla="*/ 484 h 499"/>
              <a:gd name="T14" fmla="*/ 5 w 723"/>
              <a:gd name="T15" fmla="*/ 472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3" h="499">
                <a:moveTo>
                  <a:pt x="5" y="472"/>
                </a:moveTo>
                <a:lnTo>
                  <a:pt x="723" y="0"/>
                </a:lnTo>
                <a:lnTo>
                  <a:pt x="690" y="60"/>
                </a:lnTo>
                <a:lnTo>
                  <a:pt x="18" y="499"/>
                </a:lnTo>
                <a:lnTo>
                  <a:pt x="13" y="498"/>
                </a:lnTo>
                <a:lnTo>
                  <a:pt x="5" y="492"/>
                </a:lnTo>
                <a:lnTo>
                  <a:pt x="0" y="484"/>
                </a:lnTo>
                <a:lnTo>
                  <a:pt x="5" y="4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7" name="未知"/>
          <p:cNvSpPr>
            <a:spLocks noChangeArrowheads="1"/>
          </p:cNvSpPr>
          <p:nvPr/>
        </p:nvSpPr>
        <p:spPr bwMode="auto">
          <a:xfrm>
            <a:off x="1905000" y="2819400"/>
            <a:ext cx="803275" cy="628650"/>
          </a:xfrm>
          <a:custGeom>
            <a:avLst/>
            <a:gdLst>
              <a:gd name="T0" fmla="*/ 793 w 1012"/>
              <a:gd name="T1" fmla="*/ 0 h 791"/>
              <a:gd name="T2" fmla="*/ 792 w 1012"/>
              <a:gd name="T3" fmla="*/ 5 h 791"/>
              <a:gd name="T4" fmla="*/ 791 w 1012"/>
              <a:gd name="T5" fmla="*/ 21 h 791"/>
              <a:gd name="T6" fmla="*/ 791 w 1012"/>
              <a:gd name="T7" fmla="*/ 46 h 791"/>
              <a:gd name="T8" fmla="*/ 793 w 1012"/>
              <a:gd name="T9" fmla="*/ 77 h 791"/>
              <a:gd name="T10" fmla="*/ 801 w 1012"/>
              <a:gd name="T11" fmla="*/ 114 h 791"/>
              <a:gd name="T12" fmla="*/ 818 w 1012"/>
              <a:gd name="T13" fmla="*/ 152 h 791"/>
              <a:gd name="T14" fmla="*/ 842 w 1012"/>
              <a:gd name="T15" fmla="*/ 192 h 791"/>
              <a:gd name="T16" fmla="*/ 876 w 1012"/>
              <a:gd name="T17" fmla="*/ 231 h 791"/>
              <a:gd name="T18" fmla="*/ 879 w 1012"/>
              <a:gd name="T19" fmla="*/ 235 h 791"/>
              <a:gd name="T20" fmla="*/ 886 w 1012"/>
              <a:gd name="T21" fmla="*/ 243 h 791"/>
              <a:gd name="T22" fmla="*/ 897 w 1012"/>
              <a:gd name="T23" fmla="*/ 253 h 791"/>
              <a:gd name="T24" fmla="*/ 912 w 1012"/>
              <a:gd name="T25" fmla="*/ 266 h 791"/>
              <a:gd name="T26" fmla="*/ 932 w 1012"/>
              <a:gd name="T27" fmla="*/ 278 h 791"/>
              <a:gd name="T28" fmla="*/ 955 w 1012"/>
              <a:gd name="T29" fmla="*/ 290 h 791"/>
              <a:gd name="T30" fmla="*/ 981 w 1012"/>
              <a:gd name="T31" fmla="*/ 297 h 791"/>
              <a:gd name="T32" fmla="*/ 1012 w 1012"/>
              <a:gd name="T33" fmla="*/ 298 h 791"/>
              <a:gd name="T34" fmla="*/ 217 w 1012"/>
              <a:gd name="T35" fmla="*/ 766 h 791"/>
              <a:gd name="T36" fmla="*/ 212 w 1012"/>
              <a:gd name="T37" fmla="*/ 768 h 791"/>
              <a:gd name="T38" fmla="*/ 200 w 1012"/>
              <a:gd name="T39" fmla="*/ 774 h 791"/>
              <a:gd name="T40" fmla="*/ 180 w 1012"/>
              <a:gd name="T41" fmla="*/ 781 h 791"/>
              <a:gd name="T42" fmla="*/ 156 w 1012"/>
              <a:gd name="T43" fmla="*/ 788 h 791"/>
              <a:gd name="T44" fmla="*/ 128 w 1012"/>
              <a:gd name="T45" fmla="*/ 791 h 791"/>
              <a:gd name="T46" fmla="*/ 101 w 1012"/>
              <a:gd name="T47" fmla="*/ 791 h 791"/>
              <a:gd name="T48" fmla="*/ 74 w 1012"/>
              <a:gd name="T49" fmla="*/ 784 h 791"/>
              <a:gd name="T50" fmla="*/ 50 w 1012"/>
              <a:gd name="T51" fmla="*/ 768 h 791"/>
              <a:gd name="T52" fmla="*/ 47 w 1012"/>
              <a:gd name="T53" fmla="*/ 766 h 791"/>
              <a:gd name="T54" fmla="*/ 36 w 1012"/>
              <a:gd name="T55" fmla="*/ 758 h 791"/>
              <a:gd name="T56" fmla="*/ 25 w 1012"/>
              <a:gd name="T57" fmla="*/ 745 h 791"/>
              <a:gd name="T58" fmla="*/ 12 w 1012"/>
              <a:gd name="T59" fmla="*/ 728 h 791"/>
              <a:gd name="T60" fmla="*/ 4 w 1012"/>
              <a:gd name="T61" fmla="*/ 706 h 791"/>
              <a:gd name="T62" fmla="*/ 0 w 1012"/>
              <a:gd name="T63" fmla="*/ 679 h 791"/>
              <a:gd name="T64" fmla="*/ 7 w 1012"/>
              <a:gd name="T65" fmla="*/ 649 h 791"/>
              <a:gd name="T66" fmla="*/ 27 w 1012"/>
              <a:gd name="T67" fmla="*/ 615 h 791"/>
              <a:gd name="T68" fmla="*/ 793 w 1012"/>
              <a:gd name="T69" fmla="*/ 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2" h="791">
                <a:moveTo>
                  <a:pt x="793" y="0"/>
                </a:moveTo>
                <a:lnTo>
                  <a:pt x="792" y="5"/>
                </a:lnTo>
                <a:lnTo>
                  <a:pt x="791" y="21"/>
                </a:lnTo>
                <a:lnTo>
                  <a:pt x="791" y="46"/>
                </a:lnTo>
                <a:lnTo>
                  <a:pt x="793" y="77"/>
                </a:lnTo>
                <a:lnTo>
                  <a:pt x="801" y="114"/>
                </a:lnTo>
                <a:lnTo>
                  <a:pt x="818" y="152"/>
                </a:lnTo>
                <a:lnTo>
                  <a:pt x="842" y="192"/>
                </a:lnTo>
                <a:lnTo>
                  <a:pt x="876" y="231"/>
                </a:lnTo>
                <a:lnTo>
                  <a:pt x="879" y="235"/>
                </a:lnTo>
                <a:lnTo>
                  <a:pt x="886" y="243"/>
                </a:lnTo>
                <a:lnTo>
                  <a:pt x="897" y="253"/>
                </a:lnTo>
                <a:lnTo>
                  <a:pt x="912" y="266"/>
                </a:lnTo>
                <a:lnTo>
                  <a:pt x="932" y="278"/>
                </a:lnTo>
                <a:lnTo>
                  <a:pt x="955" y="290"/>
                </a:lnTo>
                <a:lnTo>
                  <a:pt x="981" y="297"/>
                </a:lnTo>
                <a:lnTo>
                  <a:pt x="1012" y="298"/>
                </a:lnTo>
                <a:lnTo>
                  <a:pt x="217" y="766"/>
                </a:lnTo>
                <a:lnTo>
                  <a:pt x="212" y="768"/>
                </a:lnTo>
                <a:lnTo>
                  <a:pt x="200" y="774"/>
                </a:lnTo>
                <a:lnTo>
                  <a:pt x="180" y="781"/>
                </a:lnTo>
                <a:lnTo>
                  <a:pt x="156" y="788"/>
                </a:lnTo>
                <a:lnTo>
                  <a:pt x="128" y="791"/>
                </a:lnTo>
                <a:lnTo>
                  <a:pt x="101" y="791"/>
                </a:lnTo>
                <a:lnTo>
                  <a:pt x="74" y="784"/>
                </a:lnTo>
                <a:lnTo>
                  <a:pt x="50" y="768"/>
                </a:lnTo>
                <a:lnTo>
                  <a:pt x="47" y="766"/>
                </a:lnTo>
                <a:lnTo>
                  <a:pt x="36" y="758"/>
                </a:lnTo>
                <a:lnTo>
                  <a:pt x="25" y="745"/>
                </a:lnTo>
                <a:lnTo>
                  <a:pt x="12" y="728"/>
                </a:lnTo>
                <a:lnTo>
                  <a:pt x="4" y="706"/>
                </a:lnTo>
                <a:lnTo>
                  <a:pt x="0" y="679"/>
                </a:lnTo>
                <a:lnTo>
                  <a:pt x="7" y="649"/>
                </a:lnTo>
                <a:lnTo>
                  <a:pt x="27" y="615"/>
                </a:lnTo>
                <a:lnTo>
                  <a:pt x="7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8" name="未知"/>
          <p:cNvSpPr>
            <a:spLocks noChangeArrowheads="1"/>
          </p:cNvSpPr>
          <p:nvPr/>
        </p:nvSpPr>
        <p:spPr bwMode="auto">
          <a:xfrm>
            <a:off x="1795463" y="3279775"/>
            <a:ext cx="138112" cy="293688"/>
          </a:xfrm>
          <a:custGeom>
            <a:avLst/>
            <a:gdLst>
              <a:gd name="T0" fmla="*/ 114 w 174"/>
              <a:gd name="T1" fmla="*/ 0 h 371"/>
              <a:gd name="T2" fmla="*/ 109 w 174"/>
              <a:gd name="T3" fmla="*/ 1 h 371"/>
              <a:gd name="T4" fmla="*/ 96 w 174"/>
              <a:gd name="T5" fmla="*/ 3 h 371"/>
              <a:gd name="T6" fmla="*/ 77 w 174"/>
              <a:gd name="T7" fmla="*/ 12 h 371"/>
              <a:gd name="T8" fmla="*/ 55 w 174"/>
              <a:gd name="T9" fmla="*/ 25 h 371"/>
              <a:gd name="T10" fmla="*/ 35 w 174"/>
              <a:gd name="T11" fmla="*/ 48 h 371"/>
              <a:gd name="T12" fmla="*/ 16 w 174"/>
              <a:gd name="T13" fmla="*/ 81 h 371"/>
              <a:gd name="T14" fmla="*/ 3 w 174"/>
              <a:gd name="T15" fmla="*/ 126 h 371"/>
              <a:gd name="T16" fmla="*/ 0 w 174"/>
              <a:gd name="T17" fmla="*/ 185 h 371"/>
              <a:gd name="T18" fmla="*/ 1 w 174"/>
              <a:gd name="T19" fmla="*/ 192 h 371"/>
              <a:gd name="T20" fmla="*/ 5 w 174"/>
              <a:gd name="T21" fmla="*/ 212 h 371"/>
              <a:gd name="T22" fmla="*/ 13 w 174"/>
              <a:gd name="T23" fmla="*/ 238 h 371"/>
              <a:gd name="T24" fmla="*/ 26 w 174"/>
              <a:gd name="T25" fmla="*/ 271 h 371"/>
              <a:gd name="T26" fmla="*/ 48 w 174"/>
              <a:gd name="T27" fmla="*/ 303 h 371"/>
              <a:gd name="T28" fmla="*/ 78 w 174"/>
              <a:gd name="T29" fmla="*/ 333 h 371"/>
              <a:gd name="T30" fmla="*/ 120 w 174"/>
              <a:gd name="T31" fmla="*/ 357 h 371"/>
              <a:gd name="T32" fmla="*/ 174 w 174"/>
              <a:gd name="T33" fmla="*/ 371 h 371"/>
              <a:gd name="T34" fmla="*/ 145 w 174"/>
              <a:gd name="T35" fmla="*/ 318 h 371"/>
              <a:gd name="T36" fmla="*/ 142 w 174"/>
              <a:gd name="T37" fmla="*/ 315 h 371"/>
              <a:gd name="T38" fmla="*/ 131 w 174"/>
              <a:gd name="T39" fmla="*/ 305 h 371"/>
              <a:gd name="T40" fmla="*/ 116 w 174"/>
              <a:gd name="T41" fmla="*/ 291 h 371"/>
              <a:gd name="T42" fmla="*/ 100 w 174"/>
              <a:gd name="T43" fmla="*/ 272 h 371"/>
              <a:gd name="T44" fmla="*/ 83 w 174"/>
              <a:gd name="T45" fmla="*/ 251 h 371"/>
              <a:gd name="T46" fmla="*/ 69 w 174"/>
              <a:gd name="T47" fmla="*/ 227 h 371"/>
              <a:gd name="T48" fmla="*/ 60 w 174"/>
              <a:gd name="T49" fmla="*/ 202 h 371"/>
              <a:gd name="T50" fmla="*/ 56 w 174"/>
              <a:gd name="T51" fmla="*/ 175 h 371"/>
              <a:gd name="T52" fmla="*/ 55 w 174"/>
              <a:gd name="T53" fmla="*/ 172 h 371"/>
              <a:gd name="T54" fmla="*/ 55 w 174"/>
              <a:gd name="T55" fmla="*/ 160 h 371"/>
              <a:gd name="T56" fmla="*/ 55 w 174"/>
              <a:gd name="T57" fmla="*/ 143 h 371"/>
              <a:gd name="T58" fmla="*/ 58 w 174"/>
              <a:gd name="T59" fmla="*/ 120 h 371"/>
              <a:gd name="T60" fmla="*/ 63 w 174"/>
              <a:gd name="T61" fmla="*/ 93 h 371"/>
              <a:gd name="T62" fmla="*/ 74 w 174"/>
              <a:gd name="T63" fmla="*/ 63 h 371"/>
              <a:gd name="T64" fmla="*/ 90 w 174"/>
              <a:gd name="T65" fmla="*/ 32 h 371"/>
              <a:gd name="T66" fmla="*/ 114 w 174"/>
              <a:gd name="T67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4" h="371">
                <a:moveTo>
                  <a:pt x="114" y="0"/>
                </a:moveTo>
                <a:lnTo>
                  <a:pt x="109" y="1"/>
                </a:lnTo>
                <a:lnTo>
                  <a:pt x="96" y="3"/>
                </a:lnTo>
                <a:lnTo>
                  <a:pt x="77" y="12"/>
                </a:lnTo>
                <a:lnTo>
                  <a:pt x="55" y="25"/>
                </a:lnTo>
                <a:lnTo>
                  <a:pt x="35" y="48"/>
                </a:lnTo>
                <a:lnTo>
                  <a:pt x="16" y="81"/>
                </a:lnTo>
                <a:lnTo>
                  <a:pt x="3" y="126"/>
                </a:lnTo>
                <a:lnTo>
                  <a:pt x="0" y="185"/>
                </a:lnTo>
                <a:lnTo>
                  <a:pt x="1" y="192"/>
                </a:lnTo>
                <a:lnTo>
                  <a:pt x="5" y="212"/>
                </a:lnTo>
                <a:lnTo>
                  <a:pt x="13" y="238"/>
                </a:lnTo>
                <a:lnTo>
                  <a:pt x="26" y="271"/>
                </a:lnTo>
                <a:lnTo>
                  <a:pt x="48" y="303"/>
                </a:lnTo>
                <a:lnTo>
                  <a:pt x="78" y="333"/>
                </a:lnTo>
                <a:lnTo>
                  <a:pt x="120" y="357"/>
                </a:lnTo>
                <a:lnTo>
                  <a:pt x="174" y="371"/>
                </a:lnTo>
                <a:lnTo>
                  <a:pt x="145" y="318"/>
                </a:lnTo>
                <a:lnTo>
                  <a:pt x="142" y="315"/>
                </a:lnTo>
                <a:lnTo>
                  <a:pt x="131" y="305"/>
                </a:lnTo>
                <a:lnTo>
                  <a:pt x="116" y="291"/>
                </a:lnTo>
                <a:lnTo>
                  <a:pt x="100" y="272"/>
                </a:lnTo>
                <a:lnTo>
                  <a:pt x="83" y="251"/>
                </a:lnTo>
                <a:lnTo>
                  <a:pt x="69" y="227"/>
                </a:lnTo>
                <a:lnTo>
                  <a:pt x="60" y="202"/>
                </a:lnTo>
                <a:lnTo>
                  <a:pt x="56" y="175"/>
                </a:lnTo>
                <a:lnTo>
                  <a:pt x="55" y="172"/>
                </a:lnTo>
                <a:lnTo>
                  <a:pt x="55" y="160"/>
                </a:lnTo>
                <a:lnTo>
                  <a:pt x="55" y="143"/>
                </a:lnTo>
                <a:lnTo>
                  <a:pt x="58" y="120"/>
                </a:lnTo>
                <a:lnTo>
                  <a:pt x="63" y="93"/>
                </a:lnTo>
                <a:lnTo>
                  <a:pt x="74" y="63"/>
                </a:lnTo>
                <a:lnTo>
                  <a:pt x="90" y="32"/>
                </a:lnTo>
                <a:lnTo>
                  <a:pt x="114" y="0"/>
                </a:lnTo>
                <a:close/>
              </a:path>
            </a:pathLst>
          </a:custGeom>
          <a:solidFill>
            <a:srgbClr val="7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9" name="未知"/>
          <p:cNvSpPr>
            <a:spLocks noChangeArrowheads="1"/>
          </p:cNvSpPr>
          <p:nvPr/>
        </p:nvSpPr>
        <p:spPr bwMode="auto">
          <a:xfrm>
            <a:off x="1906588" y="3028950"/>
            <a:ext cx="779462" cy="444500"/>
          </a:xfrm>
          <a:custGeom>
            <a:avLst/>
            <a:gdLst>
              <a:gd name="T0" fmla="*/ 0 w 983"/>
              <a:gd name="T1" fmla="*/ 528 h 561"/>
              <a:gd name="T2" fmla="*/ 1 w 983"/>
              <a:gd name="T3" fmla="*/ 529 h 561"/>
              <a:gd name="T4" fmla="*/ 3 w 983"/>
              <a:gd name="T5" fmla="*/ 531 h 561"/>
              <a:gd name="T6" fmla="*/ 6 w 983"/>
              <a:gd name="T7" fmla="*/ 534 h 561"/>
              <a:gd name="T8" fmla="*/ 12 w 983"/>
              <a:gd name="T9" fmla="*/ 538 h 561"/>
              <a:gd name="T10" fmla="*/ 18 w 983"/>
              <a:gd name="T11" fmla="*/ 543 h 561"/>
              <a:gd name="T12" fmla="*/ 26 w 983"/>
              <a:gd name="T13" fmla="*/ 547 h 561"/>
              <a:gd name="T14" fmla="*/ 35 w 983"/>
              <a:gd name="T15" fmla="*/ 552 h 561"/>
              <a:gd name="T16" fmla="*/ 45 w 983"/>
              <a:gd name="T17" fmla="*/ 555 h 561"/>
              <a:gd name="T18" fmla="*/ 58 w 983"/>
              <a:gd name="T19" fmla="*/ 559 h 561"/>
              <a:gd name="T20" fmla="*/ 72 w 983"/>
              <a:gd name="T21" fmla="*/ 561 h 561"/>
              <a:gd name="T22" fmla="*/ 87 w 983"/>
              <a:gd name="T23" fmla="*/ 561 h 561"/>
              <a:gd name="T24" fmla="*/ 104 w 983"/>
              <a:gd name="T25" fmla="*/ 561 h 561"/>
              <a:gd name="T26" fmla="*/ 122 w 983"/>
              <a:gd name="T27" fmla="*/ 558 h 561"/>
              <a:gd name="T28" fmla="*/ 143 w 983"/>
              <a:gd name="T29" fmla="*/ 553 h 561"/>
              <a:gd name="T30" fmla="*/ 165 w 983"/>
              <a:gd name="T31" fmla="*/ 545 h 561"/>
              <a:gd name="T32" fmla="*/ 188 w 983"/>
              <a:gd name="T33" fmla="*/ 535 h 561"/>
              <a:gd name="T34" fmla="*/ 983 w 983"/>
              <a:gd name="T35" fmla="*/ 67 h 561"/>
              <a:gd name="T36" fmla="*/ 979 w 983"/>
              <a:gd name="T37" fmla="*/ 66 h 561"/>
              <a:gd name="T38" fmla="*/ 968 w 983"/>
              <a:gd name="T39" fmla="*/ 64 h 561"/>
              <a:gd name="T40" fmla="*/ 951 w 983"/>
              <a:gd name="T41" fmla="*/ 58 h 561"/>
              <a:gd name="T42" fmla="*/ 931 w 983"/>
              <a:gd name="T43" fmla="*/ 51 h 561"/>
              <a:gd name="T44" fmla="*/ 908 w 983"/>
              <a:gd name="T45" fmla="*/ 42 h 561"/>
              <a:gd name="T46" fmla="*/ 886 w 983"/>
              <a:gd name="T47" fmla="*/ 30 h 561"/>
              <a:gd name="T48" fmla="*/ 865 w 983"/>
              <a:gd name="T49" fmla="*/ 16 h 561"/>
              <a:gd name="T50" fmla="*/ 847 w 983"/>
              <a:gd name="T51" fmla="*/ 0 h 561"/>
              <a:gd name="T52" fmla="*/ 0 w 983"/>
              <a:gd name="T53" fmla="*/ 528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83" h="561">
                <a:moveTo>
                  <a:pt x="0" y="528"/>
                </a:moveTo>
                <a:lnTo>
                  <a:pt x="1" y="529"/>
                </a:lnTo>
                <a:lnTo>
                  <a:pt x="3" y="531"/>
                </a:lnTo>
                <a:lnTo>
                  <a:pt x="6" y="534"/>
                </a:lnTo>
                <a:lnTo>
                  <a:pt x="12" y="538"/>
                </a:lnTo>
                <a:lnTo>
                  <a:pt x="18" y="543"/>
                </a:lnTo>
                <a:lnTo>
                  <a:pt x="26" y="547"/>
                </a:lnTo>
                <a:lnTo>
                  <a:pt x="35" y="552"/>
                </a:lnTo>
                <a:lnTo>
                  <a:pt x="45" y="555"/>
                </a:lnTo>
                <a:lnTo>
                  <a:pt x="58" y="559"/>
                </a:lnTo>
                <a:lnTo>
                  <a:pt x="72" y="561"/>
                </a:lnTo>
                <a:lnTo>
                  <a:pt x="87" y="561"/>
                </a:lnTo>
                <a:lnTo>
                  <a:pt x="104" y="561"/>
                </a:lnTo>
                <a:lnTo>
                  <a:pt x="122" y="558"/>
                </a:lnTo>
                <a:lnTo>
                  <a:pt x="143" y="553"/>
                </a:lnTo>
                <a:lnTo>
                  <a:pt x="165" y="545"/>
                </a:lnTo>
                <a:lnTo>
                  <a:pt x="188" y="535"/>
                </a:lnTo>
                <a:lnTo>
                  <a:pt x="983" y="67"/>
                </a:lnTo>
                <a:lnTo>
                  <a:pt x="979" y="66"/>
                </a:lnTo>
                <a:lnTo>
                  <a:pt x="968" y="64"/>
                </a:lnTo>
                <a:lnTo>
                  <a:pt x="951" y="58"/>
                </a:lnTo>
                <a:lnTo>
                  <a:pt x="931" y="51"/>
                </a:lnTo>
                <a:lnTo>
                  <a:pt x="908" y="42"/>
                </a:lnTo>
                <a:lnTo>
                  <a:pt x="886" y="30"/>
                </a:lnTo>
                <a:lnTo>
                  <a:pt x="865" y="16"/>
                </a:lnTo>
                <a:lnTo>
                  <a:pt x="847" y="0"/>
                </a:lnTo>
                <a:lnTo>
                  <a:pt x="0" y="528"/>
                </a:lnTo>
                <a:close/>
              </a:path>
            </a:pathLst>
          </a:custGeom>
          <a:solidFill>
            <a:srgbClr val="A3B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0" name="未知"/>
          <p:cNvSpPr>
            <a:spLocks noChangeArrowheads="1"/>
          </p:cNvSpPr>
          <p:nvPr/>
        </p:nvSpPr>
        <p:spPr bwMode="auto">
          <a:xfrm>
            <a:off x="2555875" y="2781300"/>
            <a:ext cx="266700" cy="258763"/>
          </a:xfrm>
          <a:custGeom>
            <a:avLst/>
            <a:gdLst>
              <a:gd name="T0" fmla="*/ 334 w 334"/>
              <a:gd name="T1" fmla="*/ 313 h 326"/>
              <a:gd name="T2" fmla="*/ 301 w 334"/>
              <a:gd name="T3" fmla="*/ 321 h 326"/>
              <a:gd name="T4" fmla="*/ 268 w 334"/>
              <a:gd name="T5" fmla="*/ 325 h 326"/>
              <a:gd name="T6" fmla="*/ 240 w 334"/>
              <a:gd name="T7" fmla="*/ 326 h 326"/>
              <a:gd name="T8" fmla="*/ 212 w 334"/>
              <a:gd name="T9" fmla="*/ 322 h 326"/>
              <a:gd name="T10" fmla="*/ 187 w 334"/>
              <a:gd name="T11" fmla="*/ 318 h 326"/>
              <a:gd name="T12" fmla="*/ 164 w 334"/>
              <a:gd name="T13" fmla="*/ 310 h 326"/>
              <a:gd name="T14" fmla="*/ 142 w 334"/>
              <a:gd name="T15" fmla="*/ 300 h 326"/>
              <a:gd name="T16" fmla="*/ 123 w 334"/>
              <a:gd name="T17" fmla="*/ 291 h 326"/>
              <a:gd name="T18" fmla="*/ 106 w 334"/>
              <a:gd name="T19" fmla="*/ 280 h 326"/>
              <a:gd name="T20" fmla="*/ 91 w 334"/>
              <a:gd name="T21" fmla="*/ 269 h 326"/>
              <a:gd name="T22" fmla="*/ 78 w 334"/>
              <a:gd name="T23" fmla="*/ 259 h 326"/>
              <a:gd name="T24" fmla="*/ 68 w 334"/>
              <a:gd name="T25" fmla="*/ 249 h 326"/>
              <a:gd name="T26" fmla="*/ 60 w 334"/>
              <a:gd name="T27" fmla="*/ 241 h 326"/>
              <a:gd name="T28" fmla="*/ 54 w 334"/>
              <a:gd name="T29" fmla="*/ 234 h 326"/>
              <a:gd name="T30" fmla="*/ 51 w 334"/>
              <a:gd name="T31" fmla="*/ 229 h 326"/>
              <a:gd name="T32" fmla="*/ 49 w 334"/>
              <a:gd name="T33" fmla="*/ 228 h 326"/>
              <a:gd name="T34" fmla="*/ 22 w 334"/>
              <a:gd name="T35" fmla="*/ 186 h 326"/>
              <a:gd name="T36" fmla="*/ 7 w 334"/>
              <a:gd name="T37" fmla="*/ 146 h 326"/>
              <a:gd name="T38" fmla="*/ 0 w 334"/>
              <a:gd name="T39" fmla="*/ 108 h 326"/>
              <a:gd name="T40" fmla="*/ 1 w 334"/>
              <a:gd name="T41" fmla="*/ 72 h 326"/>
              <a:gd name="T42" fmla="*/ 7 w 334"/>
              <a:gd name="T43" fmla="*/ 44 h 326"/>
              <a:gd name="T44" fmla="*/ 14 w 334"/>
              <a:gd name="T45" fmla="*/ 21 h 326"/>
              <a:gd name="T46" fmla="*/ 20 w 334"/>
              <a:gd name="T47" fmla="*/ 6 h 326"/>
              <a:gd name="T48" fmla="*/ 22 w 334"/>
              <a:gd name="T49" fmla="*/ 0 h 326"/>
              <a:gd name="T50" fmla="*/ 21 w 334"/>
              <a:gd name="T51" fmla="*/ 6 h 326"/>
              <a:gd name="T52" fmla="*/ 20 w 334"/>
              <a:gd name="T53" fmla="*/ 21 h 326"/>
              <a:gd name="T54" fmla="*/ 20 w 334"/>
              <a:gd name="T55" fmla="*/ 45 h 326"/>
              <a:gd name="T56" fmla="*/ 22 w 334"/>
              <a:gd name="T57" fmla="*/ 74 h 326"/>
              <a:gd name="T58" fmla="*/ 28 w 334"/>
              <a:gd name="T59" fmla="*/ 107 h 326"/>
              <a:gd name="T60" fmla="*/ 39 w 334"/>
              <a:gd name="T61" fmla="*/ 141 h 326"/>
              <a:gd name="T62" fmla="*/ 56 w 334"/>
              <a:gd name="T63" fmla="*/ 176 h 326"/>
              <a:gd name="T64" fmla="*/ 82 w 334"/>
              <a:gd name="T65" fmla="*/ 208 h 326"/>
              <a:gd name="T66" fmla="*/ 83 w 334"/>
              <a:gd name="T67" fmla="*/ 209 h 326"/>
              <a:gd name="T68" fmla="*/ 86 w 334"/>
              <a:gd name="T69" fmla="*/ 214 h 326"/>
              <a:gd name="T70" fmla="*/ 92 w 334"/>
              <a:gd name="T71" fmla="*/ 220 h 326"/>
              <a:gd name="T72" fmla="*/ 100 w 334"/>
              <a:gd name="T73" fmla="*/ 229 h 326"/>
              <a:gd name="T74" fmla="*/ 111 w 334"/>
              <a:gd name="T75" fmla="*/ 238 h 326"/>
              <a:gd name="T76" fmla="*/ 123 w 334"/>
              <a:gd name="T77" fmla="*/ 249 h 326"/>
              <a:gd name="T78" fmla="*/ 137 w 334"/>
              <a:gd name="T79" fmla="*/ 260 h 326"/>
              <a:gd name="T80" fmla="*/ 153 w 334"/>
              <a:gd name="T81" fmla="*/ 271 h 326"/>
              <a:gd name="T82" fmla="*/ 170 w 334"/>
              <a:gd name="T83" fmla="*/ 282 h 326"/>
              <a:gd name="T84" fmla="*/ 189 w 334"/>
              <a:gd name="T85" fmla="*/ 292 h 326"/>
              <a:gd name="T86" fmla="*/ 210 w 334"/>
              <a:gd name="T87" fmla="*/ 302 h 326"/>
              <a:gd name="T88" fmla="*/ 233 w 334"/>
              <a:gd name="T89" fmla="*/ 309 h 326"/>
              <a:gd name="T90" fmla="*/ 256 w 334"/>
              <a:gd name="T91" fmla="*/ 314 h 326"/>
              <a:gd name="T92" fmla="*/ 281 w 334"/>
              <a:gd name="T93" fmla="*/ 317 h 326"/>
              <a:gd name="T94" fmla="*/ 306 w 334"/>
              <a:gd name="T95" fmla="*/ 317 h 326"/>
              <a:gd name="T96" fmla="*/ 334 w 334"/>
              <a:gd name="T97" fmla="*/ 31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4" h="326">
                <a:moveTo>
                  <a:pt x="334" y="313"/>
                </a:moveTo>
                <a:lnTo>
                  <a:pt x="301" y="321"/>
                </a:lnTo>
                <a:lnTo>
                  <a:pt x="268" y="325"/>
                </a:lnTo>
                <a:lnTo>
                  <a:pt x="240" y="326"/>
                </a:lnTo>
                <a:lnTo>
                  <a:pt x="212" y="322"/>
                </a:lnTo>
                <a:lnTo>
                  <a:pt x="187" y="318"/>
                </a:lnTo>
                <a:lnTo>
                  <a:pt x="164" y="310"/>
                </a:lnTo>
                <a:lnTo>
                  <a:pt x="142" y="300"/>
                </a:lnTo>
                <a:lnTo>
                  <a:pt x="123" y="291"/>
                </a:lnTo>
                <a:lnTo>
                  <a:pt x="106" y="280"/>
                </a:lnTo>
                <a:lnTo>
                  <a:pt x="91" y="269"/>
                </a:lnTo>
                <a:lnTo>
                  <a:pt x="78" y="259"/>
                </a:lnTo>
                <a:lnTo>
                  <a:pt x="68" y="249"/>
                </a:lnTo>
                <a:lnTo>
                  <a:pt x="60" y="241"/>
                </a:lnTo>
                <a:lnTo>
                  <a:pt x="54" y="234"/>
                </a:lnTo>
                <a:lnTo>
                  <a:pt x="51" y="229"/>
                </a:lnTo>
                <a:lnTo>
                  <a:pt x="49" y="228"/>
                </a:lnTo>
                <a:lnTo>
                  <a:pt x="22" y="186"/>
                </a:lnTo>
                <a:lnTo>
                  <a:pt x="7" y="146"/>
                </a:lnTo>
                <a:lnTo>
                  <a:pt x="0" y="108"/>
                </a:lnTo>
                <a:lnTo>
                  <a:pt x="1" y="72"/>
                </a:lnTo>
                <a:lnTo>
                  <a:pt x="7" y="44"/>
                </a:lnTo>
                <a:lnTo>
                  <a:pt x="14" y="21"/>
                </a:lnTo>
                <a:lnTo>
                  <a:pt x="20" y="6"/>
                </a:lnTo>
                <a:lnTo>
                  <a:pt x="22" y="0"/>
                </a:lnTo>
                <a:lnTo>
                  <a:pt x="21" y="6"/>
                </a:lnTo>
                <a:lnTo>
                  <a:pt x="20" y="21"/>
                </a:lnTo>
                <a:lnTo>
                  <a:pt x="20" y="45"/>
                </a:lnTo>
                <a:lnTo>
                  <a:pt x="22" y="74"/>
                </a:lnTo>
                <a:lnTo>
                  <a:pt x="28" y="107"/>
                </a:lnTo>
                <a:lnTo>
                  <a:pt x="39" y="141"/>
                </a:lnTo>
                <a:lnTo>
                  <a:pt x="56" y="176"/>
                </a:lnTo>
                <a:lnTo>
                  <a:pt x="82" y="208"/>
                </a:lnTo>
                <a:lnTo>
                  <a:pt x="83" y="209"/>
                </a:lnTo>
                <a:lnTo>
                  <a:pt x="86" y="214"/>
                </a:lnTo>
                <a:lnTo>
                  <a:pt x="92" y="220"/>
                </a:lnTo>
                <a:lnTo>
                  <a:pt x="100" y="229"/>
                </a:lnTo>
                <a:lnTo>
                  <a:pt x="111" y="238"/>
                </a:lnTo>
                <a:lnTo>
                  <a:pt x="123" y="249"/>
                </a:lnTo>
                <a:lnTo>
                  <a:pt x="137" y="260"/>
                </a:lnTo>
                <a:lnTo>
                  <a:pt x="153" y="271"/>
                </a:lnTo>
                <a:lnTo>
                  <a:pt x="170" y="282"/>
                </a:lnTo>
                <a:lnTo>
                  <a:pt x="189" y="292"/>
                </a:lnTo>
                <a:lnTo>
                  <a:pt x="210" y="302"/>
                </a:lnTo>
                <a:lnTo>
                  <a:pt x="233" y="309"/>
                </a:lnTo>
                <a:lnTo>
                  <a:pt x="256" y="314"/>
                </a:lnTo>
                <a:lnTo>
                  <a:pt x="281" y="317"/>
                </a:lnTo>
                <a:lnTo>
                  <a:pt x="306" y="317"/>
                </a:lnTo>
                <a:lnTo>
                  <a:pt x="334" y="313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1" name="未知"/>
          <p:cNvSpPr>
            <a:spLocks noChangeArrowheads="1"/>
          </p:cNvSpPr>
          <p:nvPr/>
        </p:nvSpPr>
        <p:spPr bwMode="auto">
          <a:xfrm>
            <a:off x="2684463" y="2706688"/>
            <a:ext cx="212725" cy="215900"/>
          </a:xfrm>
          <a:custGeom>
            <a:avLst/>
            <a:gdLst>
              <a:gd name="T0" fmla="*/ 173 w 268"/>
              <a:gd name="T1" fmla="*/ 0 h 272"/>
              <a:gd name="T2" fmla="*/ 172 w 268"/>
              <a:gd name="T3" fmla="*/ 3 h 272"/>
              <a:gd name="T4" fmla="*/ 169 w 268"/>
              <a:gd name="T5" fmla="*/ 14 h 272"/>
              <a:gd name="T6" fmla="*/ 168 w 268"/>
              <a:gd name="T7" fmla="*/ 30 h 272"/>
              <a:gd name="T8" fmla="*/ 172 w 268"/>
              <a:gd name="T9" fmla="*/ 50 h 272"/>
              <a:gd name="T10" fmla="*/ 181 w 268"/>
              <a:gd name="T11" fmla="*/ 76 h 272"/>
              <a:gd name="T12" fmla="*/ 198 w 268"/>
              <a:gd name="T13" fmla="*/ 106 h 272"/>
              <a:gd name="T14" fmla="*/ 227 w 268"/>
              <a:gd name="T15" fmla="*/ 137 h 272"/>
              <a:gd name="T16" fmla="*/ 268 w 268"/>
              <a:gd name="T17" fmla="*/ 171 h 272"/>
              <a:gd name="T18" fmla="*/ 132 w 268"/>
              <a:gd name="T19" fmla="*/ 258 h 272"/>
              <a:gd name="T20" fmla="*/ 130 w 268"/>
              <a:gd name="T21" fmla="*/ 259 h 272"/>
              <a:gd name="T22" fmla="*/ 123 w 268"/>
              <a:gd name="T23" fmla="*/ 262 h 272"/>
              <a:gd name="T24" fmla="*/ 114 w 268"/>
              <a:gd name="T25" fmla="*/ 267 h 272"/>
              <a:gd name="T26" fmla="*/ 100 w 268"/>
              <a:gd name="T27" fmla="*/ 271 h 272"/>
              <a:gd name="T28" fmla="*/ 85 w 268"/>
              <a:gd name="T29" fmla="*/ 272 h 272"/>
              <a:gd name="T30" fmla="*/ 67 w 268"/>
              <a:gd name="T31" fmla="*/ 268 h 272"/>
              <a:gd name="T32" fmla="*/ 48 w 268"/>
              <a:gd name="T33" fmla="*/ 260 h 272"/>
              <a:gd name="T34" fmla="*/ 29 w 268"/>
              <a:gd name="T35" fmla="*/ 245 h 272"/>
              <a:gd name="T36" fmla="*/ 26 w 268"/>
              <a:gd name="T37" fmla="*/ 242 h 272"/>
              <a:gd name="T38" fmla="*/ 20 w 268"/>
              <a:gd name="T39" fmla="*/ 231 h 272"/>
              <a:gd name="T40" fmla="*/ 10 w 268"/>
              <a:gd name="T41" fmla="*/ 216 h 272"/>
              <a:gd name="T42" fmla="*/ 3 w 268"/>
              <a:gd name="T43" fmla="*/ 197 h 272"/>
              <a:gd name="T44" fmla="*/ 0 w 268"/>
              <a:gd name="T45" fmla="*/ 175 h 272"/>
              <a:gd name="T46" fmla="*/ 1 w 268"/>
              <a:gd name="T47" fmla="*/ 151 h 272"/>
              <a:gd name="T48" fmla="*/ 11 w 268"/>
              <a:gd name="T49" fmla="*/ 126 h 272"/>
              <a:gd name="T50" fmla="*/ 33 w 268"/>
              <a:gd name="T51" fmla="*/ 102 h 272"/>
              <a:gd name="T52" fmla="*/ 173 w 268"/>
              <a:gd name="T5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8" h="272">
                <a:moveTo>
                  <a:pt x="173" y="0"/>
                </a:moveTo>
                <a:lnTo>
                  <a:pt x="172" y="3"/>
                </a:lnTo>
                <a:lnTo>
                  <a:pt x="169" y="14"/>
                </a:lnTo>
                <a:lnTo>
                  <a:pt x="168" y="30"/>
                </a:lnTo>
                <a:lnTo>
                  <a:pt x="172" y="50"/>
                </a:lnTo>
                <a:lnTo>
                  <a:pt x="181" y="76"/>
                </a:lnTo>
                <a:lnTo>
                  <a:pt x="198" y="106"/>
                </a:lnTo>
                <a:lnTo>
                  <a:pt x="227" y="137"/>
                </a:lnTo>
                <a:lnTo>
                  <a:pt x="268" y="171"/>
                </a:lnTo>
                <a:lnTo>
                  <a:pt x="132" y="258"/>
                </a:lnTo>
                <a:lnTo>
                  <a:pt x="130" y="259"/>
                </a:lnTo>
                <a:lnTo>
                  <a:pt x="123" y="262"/>
                </a:lnTo>
                <a:lnTo>
                  <a:pt x="114" y="267"/>
                </a:lnTo>
                <a:lnTo>
                  <a:pt x="100" y="271"/>
                </a:lnTo>
                <a:lnTo>
                  <a:pt x="85" y="272"/>
                </a:lnTo>
                <a:lnTo>
                  <a:pt x="67" y="268"/>
                </a:lnTo>
                <a:lnTo>
                  <a:pt x="48" y="260"/>
                </a:lnTo>
                <a:lnTo>
                  <a:pt x="29" y="245"/>
                </a:lnTo>
                <a:lnTo>
                  <a:pt x="26" y="242"/>
                </a:lnTo>
                <a:lnTo>
                  <a:pt x="20" y="231"/>
                </a:lnTo>
                <a:lnTo>
                  <a:pt x="10" y="216"/>
                </a:lnTo>
                <a:lnTo>
                  <a:pt x="3" y="197"/>
                </a:lnTo>
                <a:lnTo>
                  <a:pt x="0" y="175"/>
                </a:lnTo>
                <a:lnTo>
                  <a:pt x="1" y="151"/>
                </a:lnTo>
                <a:lnTo>
                  <a:pt x="11" y="126"/>
                </a:lnTo>
                <a:lnTo>
                  <a:pt x="33" y="102"/>
                </a:lnTo>
                <a:lnTo>
                  <a:pt x="173" y="0"/>
                </a:lnTo>
                <a:close/>
              </a:path>
            </a:pathLst>
          </a:custGeom>
          <a:solidFill>
            <a:srgbClr val="49F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2" name="未知"/>
          <p:cNvSpPr>
            <a:spLocks noChangeArrowheads="1"/>
          </p:cNvSpPr>
          <p:nvPr/>
        </p:nvSpPr>
        <p:spPr bwMode="auto">
          <a:xfrm>
            <a:off x="2614613" y="2727325"/>
            <a:ext cx="84137" cy="169863"/>
          </a:xfrm>
          <a:custGeom>
            <a:avLst/>
            <a:gdLst>
              <a:gd name="T0" fmla="*/ 106 w 106"/>
              <a:gd name="T1" fmla="*/ 1 h 213"/>
              <a:gd name="T2" fmla="*/ 103 w 106"/>
              <a:gd name="T3" fmla="*/ 1 h 213"/>
              <a:gd name="T4" fmla="*/ 92 w 106"/>
              <a:gd name="T5" fmla="*/ 0 h 213"/>
              <a:gd name="T6" fmla="*/ 79 w 106"/>
              <a:gd name="T7" fmla="*/ 0 h 213"/>
              <a:gd name="T8" fmla="*/ 61 w 106"/>
              <a:gd name="T9" fmla="*/ 1 h 213"/>
              <a:gd name="T10" fmla="*/ 43 w 106"/>
              <a:gd name="T11" fmla="*/ 7 h 213"/>
              <a:gd name="T12" fmla="*/ 27 w 106"/>
              <a:gd name="T13" fmla="*/ 16 h 213"/>
              <a:gd name="T14" fmla="*/ 13 w 106"/>
              <a:gd name="T15" fmla="*/ 31 h 213"/>
              <a:gd name="T16" fmla="*/ 4 w 106"/>
              <a:gd name="T17" fmla="*/ 53 h 213"/>
              <a:gd name="T18" fmla="*/ 3 w 106"/>
              <a:gd name="T19" fmla="*/ 57 h 213"/>
              <a:gd name="T20" fmla="*/ 1 w 106"/>
              <a:gd name="T21" fmla="*/ 65 h 213"/>
              <a:gd name="T22" fmla="*/ 0 w 106"/>
              <a:gd name="T23" fmla="*/ 78 h 213"/>
              <a:gd name="T24" fmla="*/ 1 w 106"/>
              <a:gd name="T25" fmla="*/ 97 h 213"/>
              <a:gd name="T26" fmla="*/ 6 w 106"/>
              <a:gd name="T27" fmla="*/ 120 h 213"/>
              <a:gd name="T28" fmla="*/ 15 w 106"/>
              <a:gd name="T29" fmla="*/ 148 h 213"/>
              <a:gd name="T30" fmla="*/ 30 w 106"/>
              <a:gd name="T31" fmla="*/ 179 h 213"/>
              <a:gd name="T32" fmla="*/ 53 w 106"/>
              <a:gd name="T33" fmla="*/ 213 h 213"/>
              <a:gd name="T34" fmla="*/ 51 w 106"/>
              <a:gd name="T35" fmla="*/ 209 h 213"/>
              <a:gd name="T36" fmla="*/ 46 w 106"/>
              <a:gd name="T37" fmla="*/ 196 h 213"/>
              <a:gd name="T38" fmla="*/ 39 w 106"/>
              <a:gd name="T39" fmla="*/ 176 h 213"/>
              <a:gd name="T40" fmla="*/ 34 w 106"/>
              <a:gd name="T41" fmla="*/ 152 h 213"/>
              <a:gd name="T42" fmla="*/ 29 w 106"/>
              <a:gd name="T43" fmla="*/ 125 h 213"/>
              <a:gd name="T44" fmla="*/ 29 w 106"/>
              <a:gd name="T45" fmla="*/ 97 h 213"/>
              <a:gd name="T46" fmla="*/ 35 w 106"/>
              <a:gd name="T47" fmla="*/ 70 h 213"/>
              <a:gd name="T48" fmla="*/ 47 w 106"/>
              <a:gd name="T49" fmla="*/ 46 h 213"/>
              <a:gd name="T50" fmla="*/ 106 w 106"/>
              <a:gd name="T51" fmla="*/ 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6" h="213">
                <a:moveTo>
                  <a:pt x="106" y="1"/>
                </a:moveTo>
                <a:lnTo>
                  <a:pt x="103" y="1"/>
                </a:lnTo>
                <a:lnTo>
                  <a:pt x="92" y="0"/>
                </a:lnTo>
                <a:lnTo>
                  <a:pt x="79" y="0"/>
                </a:lnTo>
                <a:lnTo>
                  <a:pt x="61" y="1"/>
                </a:lnTo>
                <a:lnTo>
                  <a:pt x="43" y="7"/>
                </a:lnTo>
                <a:lnTo>
                  <a:pt x="27" y="16"/>
                </a:lnTo>
                <a:lnTo>
                  <a:pt x="13" y="31"/>
                </a:lnTo>
                <a:lnTo>
                  <a:pt x="4" y="53"/>
                </a:lnTo>
                <a:lnTo>
                  <a:pt x="3" y="57"/>
                </a:lnTo>
                <a:lnTo>
                  <a:pt x="1" y="65"/>
                </a:lnTo>
                <a:lnTo>
                  <a:pt x="0" y="78"/>
                </a:lnTo>
                <a:lnTo>
                  <a:pt x="1" y="97"/>
                </a:lnTo>
                <a:lnTo>
                  <a:pt x="6" y="120"/>
                </a:lnTo>
                <a:lnTo>
                  <a:pt x="15" y="148"/>
                </a:lnTo>
                <a:lnTo>
                  <a:pt x="30" y="179"/>
                </a:lnTo>
                <a:lnTo>
                  <a:pt x="53" y="213"/>
                </a:lnTo>
                <a:lnTo>
                  <a:pt x="51" y="209"/>
                </a:lnTo>
                <a:lnTo>
                  <a:pt x="46" y="196"/>
                </a:lnTo>
                <a:lnTo>
                  <a:pt x="39" y="176"/>
                </a:lnTo>
                <a:lnTo>
                  <a:pt x="34" y="152"/>
                </a:lnTo>
                <a:lnTo>
                  <a:pt x="29" y="125"/>
                </a:lnTo>
                <a:lnTo>
                  <a:pt x="29" y="97"/>
                </a:lnTo>
                <a:lnTo>
                  <a:pt x="35" y="70"/>
                </a:lnTo>
                <a:lnTo>
                  <a:pt x="47" y="46"/>
                </a:lnTo>
                <a:lnTo>
                  <a:pt x="106" y="1"/>
                </a:lnTo>
                <a:close/>
              </a:path>
            </a:pathLst>
          </a:custGeom>
          <a:solidFill>
            <a:srgbClr val="3F3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3" name="未知"/>
          <p:cNvSpPr>
            <a:spLocks noChangeArrowheads="1"/>
          </p:cNvSpPr>
          <p:nvPr/>
        </p:nvSpPr>
        <p:spPr bwMode="auto">
          <a:xfrm>
            <a:off x="2932113" y="2600325"/>
            <a:ext cx="220662" cy="149225"/>
          </a:xfrm>
          <a:custGeom>
            <a:avLst/>
            <a:gdLst>
              <a:gd name="T0" fmla="*/ 253 w 278"/>
              <a:gd name="T1" fmla="*/ 0 h 191"/>
              <a:gd name="T2" fmla="*/ 253 w 278"/>
              <a:gd name="T3" fmla="*/ 4 h 191"/>
              <a:gd name="T4" fmla="*/ 255 w 278"/>
              <a:gd name="T5" fmla="*/ 16 h 191"/>
              <a:gd name="T6" fmla="*/ 262 w 278"/>
              <a:gd name="T7" fmla="*/ 28 h 191"/>
              <a:gd name="T8" fmla="*/ 278 w 278"/>
              <a:gd name="T9" fmla="*/ 39 h 191"/>
              <a:gd name="T10" fmla="*/ 26 w 278"/>
              <a:gd name="T11" fmla="*/ 191 h 191"/>
              <a:gd name="T12" fmla="*/ 23 w 278"/>
              <a:gd name="T13" fmla="*/ 190 h 191"/>
              <a:gd name="T14" fmla="*/ 20 w 278"/>
              <a:gd name="T15" fmla="*/ 189 h 191"/>
              <a:gd name="T16" fmla="*/ 14 w 278"/>
              <a:gd name="T17" fmla="*/ 185 h 191"/>
              <a:gd name="T18" fmla="*/ 7 w 278"/>
              <a:gd name="T19" fmla="*/ 181 h 191"/>
              <a:gd name="T20" fmla="*/ 3 w 278"/>
              <a:gd name="T21" fmla="*/ 175 h 191"/>
              <a:gd name="T22" fmla="*/ 0 w 278"/>
              <a:gd name="T23" fmla="*/ 168 h 191"/>
              <a:gd name="T24" fmla="*/ 0 w 278"/>
              <a:gd name="T25" fmla="*/ 160 h 191"/>
              <a:gd name="T26" fmla="*/ 6 w 278"/>
              <a:gd name="T27" fmla="*/ 149 h 191"/>
              <a:gd name="T28" fmla="*/ 253 w 278"/>
              <a:gd name="T2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8" h="191">
                <a:moveTo>
                  <a:pt x="253" y="0"/>
                </a:moveTo>
                <a:lnTo>
                  <a:pt x="253" y="4"/>
                </a:lnTo>
                <a:lnTo>
                  <a:pt x="255" y="16"/>
                </a:lnTo>
                <a:lnTo>
                  <a:pt x="262" y="28"/>
                </a:lnTo>
                <a:lnTo>
                  <a:pt x="278" y="39"/>
                </a:lnTo>
                <a:lnTo>
                  <a:pt x="26" y="191"/>
                </a:lnTo>
                <a:lnTo>
                  <a:pt x="23" y="190"/>
                </a:lnTo>
                <a:lnTo>
                  <a:pt x="20" y="189"/>
                </a:lnTo>
                <a:lnTo>
                  <a:pt x="14" y="185"/>
                </a:lnTo>
                <a:lnTo>
                  <a:pt x="7" y="181"/>
                </a:lnTo>
                <a:lnTo>
                  <a:pt x="3" y="175"/>
                </a:lnTo>
                <a:lnTo>
                  <a:pt x="0" y="168"/>
                </a:lnTo>
                <a:lnTo>
                  <a:pt x="0" y="160"/>
                </a:lnTo>
                <a:lnTo>
                  <a:pt x="6" y="149"/>
                </a:lnTo>
                <a:lnTo>
                  <a:pt x="25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4" name="未知"/>
          <p:cNvSpPr>
            <a:spLocks noChangeArrowheads="1"/>
          </p:cNvSpPr>
          <p:nvPr/>
        </p:nvSpPr>
        <p:spPr bwMode="auto">
          <a:xfrm>
            <a:off x="1873250" y="2873375"/>
            <a:ext cx="679450" cy="487363"/>
          </a:xfrm>
          <a:custGeom>
            <a:avLst/>
            <a:gdLst>
              <a:gd name="T0" fmla="*/ 4 w 856"/>
              <a:gd name="T1" fmla="*/ 615 h 615"/>
              <a:gd name="T2" fmla="*/ 856 w 856"/>
              <a:gd name="T3" fmla="*/ 6 h 615"/>
              <a:gd name="T4" fmla="*/ 850 w 856"/>
              <a:gd name="T5" fmla="*/ 0 h 615"/>
              <a:gd name="T6" fmla="*/ 0 w 856"/>
              <a:gd name="T7" fmla="*/ 608 h 615"/>
              <a:gd name="T8" fmla="*/ 4 w 856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615">
                <a:moveTo>
                  <a:pt x="4" y="615"/>
                </a:moveTo>
                <a:lnTo>
                  <a:pt x="856" y="6"/>
                </a:lnTo>
                <a:lnTo>
                  <a:pt x="850" y="0"/>
                </a:lnTo>
                <a:lnTo>
                  <a:pt x="0" y="608"/>
                </a:lnTo>
                <a:lnTo>
                  <a:pt x="4" y="6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5" name="未知"/>
          <p:cNvSpPr>
            <a:spLocks noChangeArrowheads="1"/>
          </p:cNvSpPr>
          <p:nvPr/>
        </p:nvSpPr>
        <p:spPr bwMode="auto">
          <a:xfrm>
            <a:off x="1909763" y="3014663"/>
            <a:ext cx="731837" cy="479425"/>
          </a:xfrm>
          <a:custGeom>
            <a:avLst/>
            <a:gdLst>
              <a:gd name="T0" fmla="*/ 25 w 922"/>
              <a:gd name="T1" fmla="*/ 604 h 604"/>
              <a:gd name="T2" fmla="*/ 922 w 922"/>
              <a:gd name="T3" fmla="*/ 40 h 604"/>
              <a:gd name="T4" fmla="*/ 896 w 922"/>
              <a:gd name="T5" fmla="*/ 0 h 604"/>
              <a:gd name="T6" fmla="*/ 0 w 922"/>
              <a:gd name="T7" fmla="*/ 562 h 604"/>
              <a:gd name="T8" fmla="*/ 25 w 922"/>
              <a:gd name="T9" fmla="*/ 604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604">
                <a:moveTo>
                  <a:pt x="25" y="604"/>
                </a:moveTo>
                <a:lnTo>
                  <a:pt x="922" y="40"/>
                </a:lnTo>
                <a:lnTo>
                  <a:pt x="896" y="0"/>
                </a:lnTo>
                <a:lnTo>
                  <a:pt x="0" y="562"/>
                </a:lnTo>
                <a:lnTo>
                  <a:pt x="25" y="6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6" name="未知"/>
          <p:cNvSpPr>
            <a:spLocks noChangeArrowheads="1"/>
          </p:cNvSpPr>
          <p:nvPr/>
        </p:nvSpPr>
        <p:spPr bwMode="auto">
          <a:xfrm>
            <a:off x="2684463" y="2706688"/>
            <a:ext cx="157162" cy="155575"/>
          </a:xfrm>
          <a:custGeom>
            <a:avLst/>
            <a:gdLst>
              <a:gd name="T0" fmla="*/ 4 w 200"/>
              <a:gd name="T1" fmla="*/ 196 h 196"/>
              <a:gd name="T2" fmla="*/ 3 w 200"/>
              <a:gd name="T3" fmla="*/ 193 h 196"/>
              <a:gd name="T4" fmla="*/ 2 w 200"/>
              <a:gd name="T5" fmla="*/ 186 h 196"/>
              <a:gd name="T6" fmla="*/ 0 w 200"/>
              <a:gd name="T7" fmla="*/ 175 h 196"/>
              <a:gd name="T8" fmla="*/ 0 w 200"/>
              <a:gd name="T9" fmla="*/ 162 h 196"/>
              <a:gd name="T10" fmla="*/ 2 w 200"/>
              <a:gd name="T11" fmla="*/ 147 h 196"/>
              <a:gd name="T12" fmla="*/ 8 w 200"/>
              <a:gd name="T13" fmla="*/ 131 h 196"/>
              <a:gd name="T14" fmla="*/ 19 w 200"/>
              <a:gd name="T15" fmla="*/ 116 h 196"/>
              <a:gd name="T16" fmla="*/ 35 w 200"/>
              <a:gd name="T17" fmla="*/ 102 h 196"/>
              <a:gd name="T18" fmla="*/ 175 w 200"/>
              <a:gd name="T19" fmla="*/ 0 h 196"/>
              <a:gd name="T20" fmla="*/ 175 w 200"/>
              <a:gd name="T21" fmla="*/ 2 h 196"/>
              <a:gd name="T22" fmla="*/ 174 w 200"/>
              <a:gd name="T23" fmla="*/ 8 h 196"/>
              <a:gd name="T24" fmla="*/ 173 w 200"/>
              <a:gd name="T25" fmla="*/ 18 h 196"/>
              <a:gd name="T26" fmla="*/ 173 w 200"/>
              <a:gd name="T27" fmla="*/ 31 h 196"/>
              <a:gd name="T28" fmla="*/ 175 w 200"/>
              <a:gd name="T29" fmla="*/ 46 h 196"/>
              <a:gd name="T30" fmla="*/ 179 w 200"/>
              <a:gd name="T31" fmla="*/ 63 h 196"/>
              <a:gd name="T32" fmla="*/ 188 w 200"/>
              <a:gd name="T33" fmla="*/ 83 h 196"/>
              <a:gd name="T34" fmla="*/ 200 w 200"/>
              <a:gd name="T35" fmla="*/ 102 h 196"/>
              <a:gd name="T36" fmla="*/ 4 w 200"/>
              <a:gd name="T37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0" h="196">
                <a:moveTo>
                  <a:pt x="4" y="196"/>
                </a:moveTo>
                <a:lnTo>
                  <a:pt x="3" y="193"/>
                </a:lnTo>
                <a:lnTo>
                  <a:pt x="2" y="186"/>
                </a:lnTo>
                <a:lnTo>
                  <a:pt x="0" y="175"/>
                </a:lnTo>
                <a:lnTo>
                  <a:pt x="0" y="162"/>
                </a:lnTo>
                <a:lnTo>
                  <a:pt x="2" y="147"/>
                </a:lnTo>
                <a:lnTo>
                  <a:pt x="8" y="131"/>
                </a:lnTo>
                <a:lnTo>
                  <a:pt x="19" y="116"/>
                </a:lnTo>
                <a:lnTo>
                  <a:pt x="35" y="102"/>
                </a:lnTo>
                <a:lnTo>
                  <a:pt x="175" y="0"/>
                </a:lnTo>
                <a:lnTo>
                  <a:pt x="175" y="2"/>
                </a:lnTo>
                <a:lnTo>
                  <a:pt x="174" y="8"/>
                </a:lnTo>
                <a:lnTo>
                  <a:pt x="173" y="18"/>
                </a:lnTo>
                <a:lnTo>
                  <a:pt x="173" y="31"/>
                </a:lnTo>
                <a:lnTo>
                  <a:pt x="175" y="46"/>
                </a:lnTo>
                <a:lnTo>
                  <a:pt x="179" y="63"/>
                </a:lnTo>
                <a:lnTo>
                  <a:pt x="188" y="83"/>
                </a:lnTo>
                <a:lnTo>
                  <a:pt x="200" y="102"/>
                </a:lnTo>
                <a:lnTo>
                  <a:pt x="4" y="196"/>
                </a:lnTo>
                <a:close/>
              </a:path>
            </a:pathLst>
          </a:custGeom>
          <a:solidFill>
            <a:srgbClr val="B2FF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7" name="未知"/>
          <p:cNvSpPr>
            <a:spLocks noChangeArrowheads="1"/>
          </p:cNvSpPr>
          <p:nvPr/>
        </p:nvSpPr>
        <p:spPr bwMode="auto">
          <a:xfrm>
            <a:off x="2706688" y="2836863"/>
            <a:ext cx="106362" cy="103187"/>
          </a:xfrm>
          <a:custGeom>
            <a:avLst/>
            <a:gdLst>
              <a:gd name="T0" fmla="*/ 0 w 133"/>
              <a:gd name="T1" fmla="*/ 0 h 129"/>
              <a:gd name="T2" fmla="*/ 0 w 133"/>
              <a:gd name="T3" fmla="*/ 4 h 129"/>
              <a:gd name="T4" fmla="*/ 0 w 133"/>
              <a:gd name="T5" fmla="*/ 14 h 129"/>
              <a:gd name="T6" fmla="*/ 1 w 133"/>
              <a:gd name="T7" fmla="*/ 30 h 129"/>
              <a:gd name="T8" fmla="*/ 8 w 133"/>
              <a:gd name="T9" fmla="*/ 49 h 129"/>
              <a:gd name="T10" fmla="*/ 19 w 133"/>
              <a:gd name="T11" fmla="*/ 71 h 129"/>
              <a:gd name="T12" fmla="*/ 39 w 133"/>
              <a:gd name="T13" fmla="*/ 91 h 129"/>
              <a:gd name="T14" fmla="*/ 68 w 133"/>
              <a:gd name="T15" fmla="*/ 112 h 129"/>
              <a:gd name="T16" fmla="*/ 107 w 133"/>
              <a:gd name="T17" fmla="*/ 129 h 129"/>
              <a:gd name="T18" fmla="*/ 133 w 133"/>
              <a:gd name="T19" fmla="*/ 106 h 129"/>
              <a:gd name="T20" fmla="*/ 129 w 133"/>
              <a:gd name="T21" fmla="*/ 105 h 129"/>
              <a:gd name="T22" fmla="*/ 117 w 133"/>
              <a:gd name="T23" fmla="*/ 102 h 129"/>
              <a:gd name="T24" fmla="*/ 101 w 133"/>
              <a:gd name="T25" fmla="*/ 95 h 129"/>
              <a:gd name="T26" fmla="*/ 80 w 133"/>
              <a:gd name="T27" fmla="*/ 86 h 129"/>
              <a:gd name="T28" fmla="*/ 59 w 133"/>
              <a:gd name="T29" fmla="*/ 72 h 129"/>
              <a:gd name="T30" fmla="*/ 37 w 133"/>
              <a:gd name="T31" fmla="*/ 53 h 129"/>
              <a:gd name="T32" fmla="*/ 16 w 133"/>
              <a:gd name="T33" fmla="*/ 29 h 129"/>
              <a:gd name="T34" fmla="*/ 0 w 133"/>
              <a:gd name="T35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3" h="129">
                <a:moveTo>
                  <a:pt x="0" y="0"/>
                </a:moveTo>
                <a:lnTo>
                  <a:pt x="0" y="4"/>
                </a:lnTo>
                <a:lnTo>
                  <a:pt x="0" y="14"/>
                </a:lnTo>
                <a:lnTo>
                  <a:pt x="1" y="30"/>
                </a:lnTo>
                <a:lnTo>
                  <a:pt x="8" y="49"/>
                </a:lnTo>
                <a:lnTo>
                  <a:pt x="19" y="71"/>
                </a:lnTo>
                <a:lnTo>
                  <a:pt x="39" y="91"/>
                </a:lnTo>
                <a:lnTo>
                  <a:pt x="68" y="112"/>
                </a:lnTo>
                <a:lnTo>
                  <a:pt x="107" y="129"/>
                </a:lnTo>
                <a:lnTo>
                  <a:pt x="133" y="106"/>
                </a:lnTo>
                <a:lnTo>
                  <a:pt x="129" y="105"/>
                </a:lnTo>
                <a:lnTo>
                  <a:pt x="117" y="102"/>
                </a:lnTo>
                <a:lnTo>
                  <a:pt x="101" y="95"/>
                </a:lnTo>
                <a:lnTo>
                  <a:pt x="80" y="86"/>
                </a:lnTo>
                <a:lnTo>
                  <a:pt x="59" y="72"/>
                </a:lnTo>
                <a:lnTo>
                  <a:pt x="37" y="53"/>
                </a:lnTo>
                <a:lnTo>
                  <a:pt x="16" y="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8" name="未知"/>
          <p:cNvSpPr>
            <a:spLocks noChangeArrowheads="1"/>
          </p:cNvSpPr>
          <p:nvPr/>
        </p:nvSpPr>
        <p:spPr bwMode="auto">
          <a:xfrm>
            <a:off x="2768600" y="2809875"/>
            <a:ext cx="107950" cy="101600"/>
          </a:xfrm>
          <a:custGeom>
            <a:avLst/>
            <a:gdLst>
              <a:gd name="T0" fmla="*/ 0 w 134"/>
              <a:gd name="T1" fmla="*/ 0 h 129"/>
              <a:gd name="T2" fmla="*/ 0 w 134"/>
              <a:gd name="T3" fmla="*/ 3 h 129"/>
              <a:gd name="T4" fmla="*/ 0 w 134"/>
              <a:gd name="T5" fmla="*/ 14 h 129"/>
              <a:gd name="T6" fmla="*/ 2 w 134"/>
              <a:gd name="T7" fmla="*/ 30 h 129"/>
              <a:gd name="T8" fmla="*/ 8 w 134"/>
              <a:gd name="T9" fmla="*/ 48 h 129"/>
              <a:gd name="T10" fmla="*/ 20 w 134"/>
              <a:gd name="T11" fmla="*/ 70 h 129"/>
              <a:gd name="T12" fmla="*/ 39 w 134"/>
              <a:gd name="T13" fmla="*/ 91 h 129"/>
              <a:gd name="T14" fmla="*/ 67 w 134"/>
              <a:gd name="T15" fmla="*/ 112 h 129"/>
              <a:gd name="T16" fmla="*/ 106 w 134"/>
              <a:gd name="T17" fmla="*/ 129 h 129"/>
              <a:gd name="T18" fmla="*/ 134 w 134"/>
              <a:gd name="T19" fmla="*/ 106 h 129"/>
              <a:gd name="T20" fmla="*/ 129 w 134"/>
              <a:gd name="T21" fmla="*/ 105 h 129"/>
              <a:gd name="T22" fmla="*/ 118 w 134"/>
              <a:gd name="T23" fmla="*/ 101 h 129"/>
              <a:gd name="T24" fmla="*/ 101 w 134"/>
              <a:gd name="T25" fmla="*/ 94 h 129"/>
              <a:gd name="T26" fmla="*/ 81 w 134"/>
              <a:gd name="T27" fmla="*/ 85 h 129"/>
              <a:gd name="T28" fmla="*/ 59 w 134"/>
              <a:gd name="T29" fmla="*/ 71 h 129"/>
              <a:gd name="T30" fmla="*/ 37 w 134"/>
              <a:gd name="T31" fmla="*/ 53 h 129"/>
              <a:gd name="T32" fmla="*/ 16 w 134"/>
              <a:gd name="T33" fmla="*/ 29 h 129"/>
              <a:gd name="T34" fmla="*/ 0 w 134"/>
              <a:gd name="T35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4" h="129">
                <a:moveTo>
                  <a:pt x="0" y="0"/>
                </a:moveTo>
                <a:lnTo>
                  <a:pt x="0" y="3"/>
                </a:lnTo>
                <a:lnTo>
                  <a:pt x="0" y="14"/>
                </a:lnTo>
                <a:lnTo>
                  <a:pt x="2" y="30"/>
                </a:lnTo>
                <a:lnTo>
                  <a:pt x="8" y="48"/>
                </a:lnTo>
                <a:lnTo>
                  <a:pt x="20" y="70"/>
                </a:lnTo>
                <a:lnTo>
                  <a:pt x="39" y="91"/>
                </a:lnTo>
                <a:lnTo>
                  <a:pt x="67" y="112"/>
                </a:lnTo>
                <a:lnTo>
                  <a:pt x="106" y="129"/>
                </a:lnTo>
                <a:lnTo>
                  <a:pt x="134" y="106"/>
                </a:lnTo>
                <a:lnTo>
                  <a:pt x="129" y="105"/>
                </a:lnTo>
                <a:lnTo>
                  <a:pt x="118" y="101"/>
                </a:lnTo>
                <a:lnTo>
                  <a:pt x="101" y="94"/>
                </a:lnTo>
                <a:lnTo>
                  <a:pt x="81" y="85"/>
                </a:lnTo>
                <a:lnTo>
                  <a:pt x="59" y="71"/>
                </a:lnTo>
                <a:lnTo>
                  <a:pt x="37" y="53"/>
                </a:lnTo>
                <a:lnTo>
                  <a:pt x="16" y="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9" name="未知"/>
          <p:cNvSpPr>
            <a:spLocks noChangeArrowheads="1"/>
          </p:cNvSpPr>
          <p:nvPr/>
        </p:nvSpPr>
        <p:spPr bwMode="auto">
          <a:xfrm>
            <a:off x="2852738" y="2659063"/>
            <a:ext cx="76200" cy="142875"/>
          </a:xfrm>
          <a:custGeom>
            <a:avLst/>
            <a:gdLst>
              <a:gd name="T0" fmla="*/ 96 w 96"/>
              <a:gd name="T1" fmla="*/ 9 h 180"/>
              <a:gd name="T2" fmla="*/ 92 w 96"/>
              <a:gd name="T3" fmla="*/ 8 h 180"/>
              <a:gd name="T4" fmla="*/ 84 w 96"/>
              <a:gd name="T5" fmla="*/ 4 h 180"/>
              <a:gd name="T6" fmla="*/ 73 w 96"/>
              <a:gd name="T7" fmla="*/ 2 h 180"/>
              <a:gd name="T8" fmla="*/ 58 w 96"/>
              <a:gd name="T9" fmla="*/ 0 h 180"/>
              <a:gd name="T10" fmla="*/ 42 w 96"/>
              <a:gd name="T11" fmla="*/ 1 h 180"/>
              <a:gd name="T12" fmla="*/ 27 w 96"/>
              <a:gd name="T13" fmla="*/ 6 h 180"/>
              <a:gd name="T14" fmla="*/ 13 w 96"/>
              <a:gd name="T15" fmla="*/ 17 h 180"/>
              <a:gd name="T16" fmla="*/ 2 w 96"/>
              <a:gd name="T17" fmla="*/ 34 h 180"/>
              <a:gd name="T18" fmla="*/ 1 w 96"/>
              <a:gd name="T19" fmla="*/ 38 h 180"/>
              <a:gd name="T20" fmla="*/ 0 w 96"/>
              <a:gd name="T21" fmla="*/ 48 h 180"/>
              <a:gd name="T22" fmla="*/ 0 w 96"/>
              <a:gd name="T23" fmla="*/ 63 h 180"/>
              <a:gd name="T24" fmla="*/ 2 w 96"/>
              <a:gd name="T25" fmla="*/ 83 h 180"/>
              <a:gd name="T26" fmla="*/ 9 w 96"/>
              <a:gd name="T27" fmla="*/ 106 h 180"/>
              <a:gd name="T28" fmla="*/ 23 w 96"/>
              <a:gd name="T29" fmla="*/ 130 h 180"/>
              <a:gd name="T30" fmla="*/ 45 w 96"/>
              <a:gd name="T31" fmla="*/ 155 h 180"/>
              <a:gd name="T32" fmla="*/ 76 w 96"/>
              <a:gd name="T33" fmla="*/ 180 h 180"/>
              <a:gd name="T34" fmla="*/ 73 w 96"/>
              <a:gd name="T35" fmla="*/ 176 h 180"/>
              <a:gd name="T36" fmla="*/ 65 w 96"/>
              <a:gd name="T37" fmla="*/ 166 h 180"/>
              <a:gd name="T38" fmla="*/ 53 w 96"/>
              <a:gd name="T39" fmla="*/ 150 h 180"/>
              <a:gd name="T40" fmla="*/ 43 w 96"/>
              <a:gd name="T41" fmla="*/ 130 h 180"/>
              <a:gd name="T42" fmla="*/ 33 w 96"/>
              <a:gd name="T43" fmla="*/ 109 h 180"/>
              <a:gd name="T44" fmla="*/ 28 w 96"/>
              <a:gd name="T45" fmla="*/ 86 h 180"/>
              <a:gd name="T46" fmla="*/ 30 w 96"/>
              <a:gd name="T47" fmla="*/ 66 h 180"/>
              <a:gd name="T48" fmla="*/ 40 w 96"/>
              <a:gd name="T49" fmla="*/ 46 h 180"/>
              <a:gd name="T50" fmla="*/ 96 w 96"/>
              <a:gd name="T51" fmla="*/ 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96" y="9"/>
                </a:moveTo>
                <a:lnTo>
                  <a:pt x="92" y="8"/>
                </a:lnTo>
                <a:lnTo>
                  <a:pt x="84" y="4"/>
                </a:lnTo>
                <a:lnTo>
                  <a:pt x="73" y="2"/>
                </a:lnTo>
                <a:lnTo>
                  <a:pt x="58" y="0"/>
                </a:lnTo>
                <a:lnTo>
                  <a:pt x="42" y="1"/>
                </a:lnTo>
                <a:lnTo>
                  <a:pt x="27" y="6"/>
                </a:lnTo>
                <a:lnTo>
                  <a:pt x="13" y="17"/>
                </a:lnTo>
                <a:lnTo>
                  <a:pt x="2" y="34"/>
                </a:lnTo>
                <a:lnTo>
                  <a:pt x="1" y="38"/>
                </a:lnTo>
                <a:lnTo>
                  <a:pt x="0" y="48"/>
                </a:lnTo>
                <a:lnTo>
                  <a:pt x="0" y="63"/>
                </a:lnTo>
                <a:lnTo>
                  <a:pt x="2" y="83"/>
                </a:lnTo>
                <a:lnTo>
                  <a:pt x="9" y="106"/>
                </a:lnTo>
                <a:lnTo>
                  <a:pt x="23" y="130"/>
                </a:lnTo>
                <a:lnTo>
                  <a:pt x="45" y="155"/>
                </a:lnTo>
                <a:lnTo>
                  <a:pt x="76" y="180"/>
                </a:lnTo>
                <a:lnTo>
                  <a:pt x="73" y="176"/>
                </a:lnTo>
                <a:lnTo>
                  <a:pt x="65" y="166"/>
                </a:lnTo>
                <a:lnTo>
                  <a:pt x="53" y="150"/>
                </a:lnTo>
                <a:lnTo>
                  <a:pt x="43" y="130"/>
                </a:lnTo>
                <a:lnTo>
                  <a:pt x="33" y="109"/>
                </a:lnTo>
                <a:lnTo>
                  <a:pt x="28" y="86"/>
                </a:lnTo>
                <a:lnTo>
                  <a:pt x="30" y="66"/>
                </a:lnTo>
                <a:lnTo>
                  <a:pt x="40" y="46"/>
                </a:lnTo>
                <a:lnTo>
                  <a:pt x="96" y="9"/>
                </a:lnTo>
                <a:close/>
              </a:path>
            </a:pathLst>
          </a:custGeom>
          <a:solidFill>
            <a:srgbClr val="3F3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0" name="未知"/>
          <p:cNvSpPr>
            <a:spLocks noChangeArrowheads="1"/>
          </p:cNvSpPr>
          <p:nvPr/>
        </p:nvSpPr>
        <p:spPr bwMode="auto">
          <a:xfrm>
            <a:off x="2409825" y="2901950"/>
            <a:ext cx="36513" cy="93663"/>
          </a:xfrm>
          <a:custGeom>
            <a:avLst/>
            <a:gdLst>
              <a:gd name="T0" fmla="*/ 0 w 45"/>
              <a:gd name="T1" fmla="*/ 5 h 118"/>
              <a:gd name="T2" fmla="*/ 0 w 45"/>
              <a:gd name="T3" fmla="*/ 8 h 118"/>
              <a:gd name="T4" fmla="*/ 0 w 45"/>
              <a:gd name="T5" fmla="*/ 16 h 118"/>
              <a:gd name="T6" fmla="*/ 1 w 45"/>
              <a:gd name="T7" fmla="*/ 27 h 118"/>
              <a:gd name="T8" fmla="*/ 4 w 45"/>
              <a:gd name="T9" fmla="*/ 42 h 118"/>
              <a:gd name="T10" fmla="*/ 7 w 45"/>
              <a:gd name="T11" fmla="*/ 58 h 118"/>
              <a:gd name="T12" fmla="*/ 14 w 45"/>
              <a:gd name="T13" fmla="*/ 76 h 118"/>
              <a:gd name="T14" fmla="*/ 23 w 45"/>
              <a:gd name="T15" fmla="*/ 96 h 118"/>
              <a:gd name="T16" fmla="*/ 37 w 45"/>
              <a:gd name="T17" fmla="*/ 115 h 118"/>
              <a:gd name="T18" fmla="*/ 37 w 45"/>
              <a:gd name="T19" fmla="*/ 115 h 118"/>
              <a:gd name="T20" fmla="*/ 38 w 45"/>
              <a:gd name="T21" fmla="*/ 117 h 118"/>
              <a:gd name="T22" fmla="*/ 41 w 45"/>
              <a:gd name="T23" fmla="*/ 118 h 118"/>
              <a:gd name="T24" fmla="*/ 42 w 45"/>
              <a:gd name="T25" fmla="*/ 118 h 118"/>
              <a:gd name="T26" fmla="*/ 43 w 45"/>
              <a:gd name="T27" fmla="*/ 117 h 118"/>
              <a:gd name="T28" fmla="*/ 44 w 45"/>
              <a:gd name="T29" fmla="*/ 115 h 118"/>
              <a:gd name="T30" fmla="*/ 45 w 45"/>
              <a:gd name="T31" fmla="*/ 114 h 118"/>
              <a:gd name="T32" fmla="*/ 45 w 45"/>
              <a:gd name="T33" fmla="*/ 112 h 118"/>
              <a:gd name="T34" fmla="*/ 44 w 45"/>
              <a:gd name="T35" fmla="*/ 111 h 118"/>
              <a:gd name="T36" fmla="*/ 44 w 45"/>
              <a:gd name="T37" fmla="*/ 111 h 118"/>
              <a:gd name="T38" fmla="*/ 31 w 45"/>
              <a:gd name="T39" fmla="*/ 92 h 118"/>
              <a:gd name="T40" fmla="*/ 22 w 45"/>
              <a:gd name="T41" fmla="*/ 74 h 118"/>
              <a:gd name="T42" fmla="*/ 15 w 45"/>
              <a:gd name="T43" fmla="*/ 55 h 118"/>
              <a:gd name="T44" fmla="*/ 12 w 45"/>
              <a:gd name="T45" fmla="*/ 39 h 118"/>
              <a:gd name="T46" fmla="*/ 9 w 45"/>
              <a:gd name="T47" fmla="*/ 26 h 118"/>
              <a:gd name="T48" fmla="*/ 8 w 45"/>
              <a:gd name="T49" fmla="*/ 15 h 118"/>
              <a:gd name="T50" fmla="*/ 8 w 45"/>
              <a:gd name="T51" fmla="*/ 7 h 118"/>
              <a:gd name="T52" fmla="*/ 8 w 45"/>
              <a:gd name="T53" fmla="*/ 5 h 118"/>
              <a:gd name="T54" fmla="*/ 8 w 45"/>
              <a:gd name="T55" fmla="*/ 5 h 118"/>
              <a:gd name="T56" fmla="*/ 8 w 45"/>
              <a:gd name="T57" fmla="*/ 4 h 118"/>
              <a:gd name="T58" fmla="*/ 7 w 45"/>
              <a:gd name="T59" fmla="*/ 2 h 118"/>
              <a:gd name="T60" fmla="*/ 6 w 45"/>
              <a:gd name="T61" fmla="*/ 1 h 118"/>
              <a:gd name="T62" fmla="*/ 5 w 45"/>
              <a:gd name="T63" fmla="*/ 0 h 118"/>
              <a:gd name="T64" fmla="*/ 4 w 45"/>
              <a:gd name="T65" fmla="*/ 0 h 118"/>
              <a:gd name="T66" fmla="*/ 1 w 45"/>
              <a:gd name="T67" fmla="*/ 1 h 118"/>
              <a:gd name="T68" fmla="*/ 0 w 45"/>
              <a:gd name="T69" fmla="*/ 4 h 118"/>
              <a:gd name="T70" fmla="*/ 0 w 45"/>
              <a:gd name="T71" fmla="*/ 5 h 118"/>
              <a:gd name="T72" fmla="*/ 0 w 45"/>
              <a:gd name="T73" fmla="*/ 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118">
                <a:moveTo>
                  <a:pt x="0" y="5"/>
                </a:moveTo>
                <a:lnTo>
                  <a:pt x="0" y="8"/>
                </a:lnTo>
                <a:lnTo>
                  <a:pt x="0" y="16"/>
                </a:lnTo>
                <a:lnTo>
                  <a:pt x="1" y="27"/>
                </a:lnTo>
                <a:lnTo>
                  <a:pt x="4" y="42"/>
                </a:lnTo>
                <a:lnTo>
                  <a:pt x="7" y="58"/>
                </a:lnTo>
                <a:lnTo>
                  <a:pt x="14" y="76"/>
                </a:lnTo>
                <a:lnTo>
                  <a:pt x="23" y="96"/>
                </a:lnTo>
                <a:lnTo>
                  <a:pt x="37" y="115"/>
                </a:lnTo>
                <a:lnTo>
                  <a:pt x="38" y="117"/>
                </a:lnTo>
                <a:lnTo>
                  <a:pt x="41" y="118"/>
                </a:lnTo>
                <a:lnTo>
                  <a:pt x="42" y="118"/>
                </a:lnTo>
                <a:lnTo>
                  <a:pt x="43" y="117"/>
                </a:lnTo>
                <a:lnTo>
                  <a:pt x="44" y="115"/>
                </a:lnTo>
                <a:lnTo>
                  <a:pt x="45" y="114"/>
                </a:lnTo>
                <a:lnTo>
                  <a:pt x="45" y="112"/>
                </a:lnTo>
                <a:lnTo>
                  <a:pt x="44" y="111"/>
                </a:lnTo>
                <a:lnTo>
                  <a:pt x="31" y="92"/>
                </a:lnTo>
                <a:lnTo>
                  <a:pt x="22" y="74"/>
                </a:lnTo>
                <a:lnTo>
                  <a:pt x="15" y="55"/>
                </a:lnTo>
                <a:lnTo>
                  <a:pt x="12" y="39"/>
                </a:lnTo>
                <a:lnTo>
                  <a:pt x="9" y="26"/>
                </a:lnTo>
                <a:lnTo>
                  <a:pt x="8" y="15"/>
                </a:lnTo>
                <a:lnTo>
                  <a:pt x="8" y="7"/>
                </a:lnTo>
                <a:lnTo>
                  <a:pt x="8" y="5"/>
                </a:lnTo>
                <a:lnTo>
                  <a:pt x="8" y="4"/>
                </a:lnTo>
                <a:lnTo>
                  <a:pt x="7" y="2"/>
                </a:lnTo>
                <a:lnTo>
                  <a:pt x="6" y="1"/>
                </a:lnTo>
                <a:lnTo>
                  <a:pt x="5" y="0"/>
                </a:lnTo>
                <a:lnTo>
                  <a:pt x="4" y="0"/>
                </a:lnTo>
                <a:lnTo>
                  <a:pt x="1" y="1"/>
                </a:lnTo>
                <a:lnTo>
                  <a:pt x="0" y="4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1" name="未知"/>
          <p:cNvSpPr>
            <a:spLocks noChangeArrowheads="1"/>
          </p:cNvSpPr>
          <p:nvPr/>
        </p:nvSpPr>
        <p:spPr bwMode="auto">
          <a:xfrm>
            <a:off x="2298700" y="2970213"/>
            <a:ext cx="36513" cy="92075"/>
          </a:xfrm>
          <a:custGeom>
            <a:avLst/>
            <a:gdLst>
              <a:gd name="T0" fmla="*/ 0 w 45"/>
              <a:gd name="T1" fmla="*/ 4 h 118"/>
              <a:gd name="T2" fmla="*/ 0 w 45"/>
              <a:gd name="T3" fmla="*/ 7 h 118"/>
              <a:gd name="T4" fmla="*/ 0 w 45"/>
              <a:gd name="T5" fmla="*/ 15 h 118"/>
              <a:gd name="T6" fmla="*/ 1 w 45"/>
              <a:gd name="T7" fmla="*/ 27 h 118"/>
              <a:gd name="T8" fmla="*/ 3 w 45"/>
              <a:gd name="T9" fmla="*/ 41 h 118"/>
              <a:gd name="T10" fmla="*/ 7 w 45"/>
              <a:gd name="T11" fmla="*/ 58 h 118"/>
              <a:gd name="T12" fmla="*/ 14 w 45"/>
              <a:gd name="T13" fmla="*/ 76 h 118"/>
              <a:gd name="T14" fmla="*/ 24 w 45"/>
              <a:gd name="T15" fmla="*/ 96 h 118"/>
              <a:gd name="T16" fmla="*/ 37 w 45"/>
              <a:gd name="T17" fmla="*/ 116 h 118"/>
              <a:gd name="T18" fmla="*/ 37 w 45"/>
              <a:gd name="T19" fmla="*/ 116 h 118"/>
              <a:gd name="T20" fmla="*/ 38 w 45"/>
              <a:gd name="T21" fmla="*/ 117 h 118"/>
              <a:gd name="T22" fmla="*/ 40 w 45"/>
              <a:gd name="T23" fmla="*/ 118 h 118"/>
              <a:gd name="T24" fmla="*/ 41 w 45"/>
              <a:gd name="T25" fmla="*/ 118 h 118"/>
              <a:gd name="T26" fmla="*/ 42 w 45"/>
              <a:gd name="T27" fmla="*/ 117 h 118"/>
              <a:gd name="T28" fmla="*/ 44 w 45"/>
              <a:gd name="T29" fmla="*/ 116 h 118"/>
              <a:gd name="T30" fmla="*/ 45 w 45"/>
              <a:gd name="T31" fmla="*/ 114 h 118"/>
              <a:gd name="T32" fmla="*/ 45 w 45"/>
              <a:gd name="T33" fmla="*/ 112 h 118"/>
              <a:gd name="T34" fmla="*/ 44 w 45"/>
              <a:gd name="T35" fmla="*/ 111 h 118"/>
              <a:gd name="T36" fmla="*/ 44 w 45"/>
              <a:gd name="T37" fmla="*/ 111 h 118"/>
              <a:gd name="T38" fmla="*/ 31 w 45"/>
              <a:gd name="T39" fmla="*/ 93 h 118"/>
              <a:gd name="T40" fmla="*/ 22 w 45"/>
              <a:gd name="T41" fmla="*/ 73 h 118"/>
              <a:gd name="T42" fmla="*/ 15 w 45"/>
              <a:gd name="T43" fmla="*/ 56 h 118"/>
              <a:gd name="T44" fmla="*/ 11 w 45"/>
              <a:gd name="T45" fmla="*/ 40 h 118"/>
              <a:gd name="T46" fmla="*/ 9 w 45"/>
              <a:gd name="T47" fmla="*/ 26 h 118"/>
              <a:gd name="T48" fmla="*/ 8 w 45"/>
              <a:gd name="T49" fmla="*/ 14 h 118"/>
              <a:gd name="T50" fmla="*/ 8 w 45"/>
              <a:gd name="T51" fmla="*/ 7 h 118"/>
              <a:gd name="T52" fmla="*/ 8 w 45"/>
              <a:gd name="T53" fmla="*/ 5 h 118"/>
              <a:gd name="T54" fmla="*/ 8 w 45"/>
              <a:gd name="T55" fmla="*/ 5 h 118"/>
              <a:gd name="T56" fmla="*/ 8 w 45"/>
              <a:gd name="T57" fmla="*/ 4 h 118"/>
              <a:gd name="T58" fmla="*/ 7 w 45"/>
              <a:gd name="T59" fmla="*/ 2 h 118"/>
              <a:gd name="T60" fmla="*/ 6 w 45"/>
              <a:gd name="T61" fmla="*/ 0 h 118"/>
              <a:gd name="T62" fmla="*/ 4 w 45"/>
              <a:gd name="T63" fmla="*/ 0 h 118"/>
              <a:gd name="T64" fmla="*/ 3 w 45"/>
              <a:gd name="T65" fmla="*/ 0 h 118"/>
              <a:gd name="T66" fmla="*/ 2 w 45"/>
              <a:gd name="T67" fmla="*/ 2 h 118"/>
              <a:gd name="T68" fmla="*/ 1 w 45"/>
              <a:gd name="T69" fmla="*/ 3 h 118"/>
              <a:gd name="T70" fmla="*/ 0 w 45"/>
              <a:gd name="T71" fmla="*/ 4 h 118"/>
              <a:gd name="T72" fmla="*/ 0 w 45"/>
              <a:gd name="T73" fmla="*/ 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118">
                <a:moveTo>
                  <a:pt x="0" y="4"/>
                </a:moveTo>
                <a:lnTo>
                  <a:pt x="0" y="7"/>
                </a:lnTo>
                <a:lnTo>
                  <a:pt x="0" y="15"/>
                </a:lnTo>
                <a:lnTo>
                  <a:pt x="1" y="27"/>
                </a:lnTo>
                <a:lnTo>
                  <a:pt x="3" y="41"/>
                </a:lnTo>
                <a:lnTo>
                  <a:pt x="7" y="58"/>
                </a:lnTo>
                <a:lnTo>
                  <a:pt x="14" y="76"/>
                </a:lnTo>
                <a:lnTo>
                  <a:pt x="24" y="96"/>
                </a:lnTo>
                <a:lnTo>
                  <a:pt x="37" y="116"/>
                </a:lnTo>
                <a:lnTo>
                  <a:pt x="38" y="117"/>
                </a:lnTo>
                <a:lnTo>
                  <a:pt x="40" y="118"/>
                </a:lnTo>
                <a:lnTo>
                  <a:pt x="41" y="118"/>
                </a:lnTo>
                <a:lnTo>
                  <a:pt x="42" y="117"/>
                </a:lnTo>
                <a:lnTo>
                  <a:pt x="44" y="116"/>
                </a:lnTo>
                <a:lnTo>
                  <a:pt x="45" y="114"/>
                </a:lnTo>
                <a:lnTo>
                  <a:pt x="45" y="112"/>
                </a:lnTo>
                <a:lnTo>
                  <a:pt x="44" y="111"/>
                </a:lnTo>
                <a:lnTo>
                  <a:pt x="31" y="93"/>
                </a:lnTo>
                <a:lnTo>
                  <a:pt x="22" y="73"/>
                </a:lnTo>
                <a:lnTo>
                  <a:pt x="15" y="56"/>
                </a:lnTo>
                <a:lnTo>
                  <a:pt x="11" y="40"/>
                </a:lnTo>
                <a:lnTo>
                  <a:pt x="9" y="26"/>
                </a:lnTo>
                <a:lnTo>
                  <a:pt x="8" y="14"/>
                </a:lnTo>
                <a:lnTo>
                  <a:pt x="8" y="7"/>
                </a:lnTo>
                <a:lnTo>
                  <a:pt x="8" y="5"/>
                </a:lnTo>
                <a:lnTo>
                  <a:pt x="8" y="4"/>
                </a:lnTo>
                <a:lnTo>
                  <a:pt x="7" y="2"/>
                </a:lnTo>
                <a:lnTo>
                  <a:pt x="6" y="0"/>
                </a:lnTo>
                <a:lnTo>
                  <a:pt x="4" y="0"/>
                </a:lnTo>
                <a:lnTo>
                  <a:pt x="3" y="0"/>
                </a:lnTo>
                <a:lnTo>
                  <a:pt x="2" y="2"/>
                </a:lnTo>
                <a:lnTo>
                  <a:pt x="1" y="3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2" name="未知"/>
          <p:cNvSpPr>
            <a:spLocks noChangeArrowheads="1"/>
          </p:cNvSpPr>
          <p:nvPr/>
        </p:nvSpPr>
        <p:spPr bwMode="auto">
          <a:xfrm>
            <a:off x="2193925" y="3052763"/>
            <a:ext cx="34925" cy="93662"/>
          </a:xfrm>
          <a:custGeom>
            <a:avLst/>
            <a:gdLst>
              <a:gd name="T0" fmla="*/ 0 w 44"/>
              <a:gd name="T1" fmla="*/ 4 h 118"/>
              <a:gd name="T2" fmla="*/ 0 w 44"/>
              <a:gd name="T3" fmla="*/ 7 h 118"/>
              <a:gd name="T4" fmla="*/ 0 w 44"/>
              <a:gd name="T5" fmla="*/ 15 h 118"/>
              <a:gd name="T6" fmla="*/ 1 w 44"/>
              <a:gd name="T7" fmla="*/ 27 h 118"/>
              <a:gd name="T8" fmla="*/ 4 w 44"/>
              <a:gd name="T9" fmla="*/ 41 h 118"/>
              <a:gd name="T10" fmla="*/ 7 w 44"/>
              <a:gd name="T11" fmla="*/ 58 h 118"/>
              <a:gd name="T12" fmla="*/ 14 w 44"/>
              <a:gd name="T13" fmla="*/ 76 h 118"/>
              <a:gd name="T14" fmla="*/ 23 w 44"/>
              <a:gd name="T15" fmla="*/ 96 h 118"/>
              <a:gd name="T16" fmla="*/ 37 w 44"/>
              <a:gd name="T17" fmla="*/ 115 h 118"/>
              <a:gd name="T18" fmla="*/ 37 w 44"/>
              <a:gd name="T19" fmla="*/ 115 h 118"/>
              <a:gd name="T20" fmla="*/ 38 w 44"/>
              <a:gd name="T21" fmla="*/ 117 h 118"/>
              <a:gd name="T22" fmla="*/ 39 w 44"/>
              <a:gd name="T23" fmla="*/ 118 h 118"/>
              <a:gd name="T24" fmla="*/ 41 w 44"/>
              <a:gd name="T25" fmla="*/ 118 h 118"/>
              <a:gd name="T26" fmla="*/ 42 w 44"/>
              <a:gd name="T27" fmla="*/ 117 h 118"/>
              <a:gd name="T28" fmla="*/ 43 w 44"/>
              <a:gd name="T29" fmla="*/ 115 h 118"/>
              <a:gd name="T30" fmla="*/ 44 w 44"/>
              <a:gd name="T31" fmla="*/ 113 h 118"/>
              <a:gd name="T32" fmla="*/ 44 w 44"/>
              <a:gd name="T33" fmla="*/ 112 h 118"/>
              <a:gd name="T34" fmla="*/ 43 w 44"/>
              <a:gd name="T35" fmla="*/ 111 h 118"/>
              <a:gd name="T36" fmla="*/ 43 w 44"/>
              <a:gd name="T37" fmla="*/ 111 h 118"/>
              <a:gd name="T38" fmla="*/ 30 w 44"/>
              <a:gd name="T39" fmla="*/ 92 h 118"/>
              <a:gd name="T40" fmla="*/ 21 w 44"/>
              <a:gd name="T41" fmla="*/ 73 h 118"/>
              <a:gd name="T42" fmla="*/ 15 w 44"/>
              <a:gd name="T43" fmla="*/ 56 h 118"/>
              <a:gd name="T44" fmla="*/ 11 w 44"/>
              <a:gd name="T45" fmla="*/ 39 h 118"/>
              <a:gd name="T46" fmla="*/ 9 w 44"/>
              <a:gd name="T47" fmla="*/ 26 h 118"/>
              <a:gd name="T48" fmla="*/ 8 w 44"/>
              <a:gd name="T49" fmla="*/ 14 h 118"/>
              <a:gd name="T50" fmla="*/ 8 w 44"/>
              <a:gd name="T51" fmla="*/ 7 h 118"/>
              <a:gd name="T52" fmla="*/ 8 w 44"/>
              <a:gd name="T53" fmla="*/ 5 h 118"/>
              <a:gd name="T54" fmla="*/ 8 w 44"/>
              <a:gd name="T55" fmla="*/ 5 h 118"/>
              <a:gd name="T56" fmla="*/ 8 w 44"/>
              <a:gd name="T57" fmla="*/ 4 h 118"/>
              <a:gd name="T58" fmla="*/ 7 w 44"/>
              <a:gd name="T59" fmla="*/ 1 h 118"/>
              <a:gd name="T60" fmla="*/ 6 w 44"/>
              <a:gd name="T61" fmla="*/ 0 h 118"/>
              <a:gd name="T62" fmla="*/ 5 w 44"/>
              <a:gd name="T63" fmla="*/ 0 h 118"/>
              <a:gd name="T64" fmla="*/ 4 w 44"/>
              <a:gd name="T65" fmla="*/ 0 h 118"/>
              <a:gd name="T66" fmla="*/ 1 w 44"/>
              <a:gd name="T67" fmla="*/ 1 h 118"/>
              <a:gd name="T68" fmla="*/ 0 w 44"/>
              <a:gd name="T69" fmla="*/ 3 h 118"/>
              <a:gd name="T70" fmla="*/ 0 w 44"/>
              <a:gd name="T71" fmla="*/ 4 h 118"/>
              <a:gd name="T72" fmla="*/ 0 w 44"/>
              <a:gd name="T73" fmla="*/ 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" h="118">
                <a:moveTo>
                  <a:pt x="0" y="4"/>
                </a:moveTo>
                <a:lnTo>
                  <a:pt x="0" y="7"/>
                </a:lnTo>
                <a:lnTo>
                  <a:pt x="0" y="15"/>
                </a:lnTo>
                <a:lnTo>
                  <a:pt x="1" y="27"/>
                </a:lnTo>
                <a:lnTo>
                  <a:pt x="4" y="41"/>
                </a:lnTo>
                <a:lnTo>
                  <a:pt x="7" y="58"/>
                </a:lnTo>
                <a:lnTo>
                  <a:pt x="14" y="76"/>
                </a:lnTo>
                <a:lnTo>
                  <a:pt x="23" y="96"/>
                </a:lnTo>
                <a:lnTo>
                  <a:pt x="37" y="115"/>
                </a:lnTo>
                <a:lnTo>
                  <a:pt x="38" y="117"/>
                </a:lnTo>
                <a:lnTo>
                  <a:pt x="39" y="118"/>
                </a:lnTo>
                <a:lnTo>
                  <a:pt x="41" y="118"/>
                </a:lnTo>
                <a:lnTo>
                  <a:pt x="42" y="117"/>
                </a:lnTo>
                <a:lnTo>
                  <a:pt x="43" y="115"/>
                </a:lnTo>
                <a:lnTo>
                  <a:pt x="44" y="113"/>
                </a:lnTo>
                <a:lnTo>
                  <a:pt x="44" y="112"/>
                </a:lnTo>
                <a:lnTo>
                  <a:pt x="43" y="111"/>
                </a:lnTo>
                <a:lnTo>
                  <a:pt x="30" y="92"/>
                </a:lnTo>
                <a:lnTo>
                  <a:pt x="21" y="73"/>
                </a:lnTo>
                <a:lnTo>
                  <a:pt x="15" y="56"/>
                </a:lnTo>
                <a:lnTo>
                  <a:pt x="11" y="39"/>
                </a:lnTo>
                <a:lnTo>
                  <a:pt x="9" y="26"/>
                </a:lnTo>
                <a:lnTo>
                  <a:pt x="8" y="14"/>
                </a:lnTo>
                <a:lnTo>
                  <a:pt x="8" y="7"/>
                </a:lnTo>
                <a:lnTo>
                  <a:pt x="8" y="5"/>
                </a:lnTo>
                <a:lnTo>
                  <a:pt x="8" y="4"/>
                </a:lnTo>
                <a:lnTo>
                  <a:pt x="7" y="1"/>
                </a:lnTo>
                <a:lnTo>
                  <a:pt x="6" y="0"/>
                </a:lnTo>
                <a:lnTo>
                  <a:pt x="5" y="0"/>
                </a:lnTo>
                <a:lnTo>
                  <a:pt x="4" y="0"/>
                </a:lnTo>
                <a:lnTo>
                  <a:pt x="1" y="1"/>
                </a:lnTo>
                <a:lnTo>
                  <a:pt x="0" y="3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3" name="未知"/>
          <p:cNvSpPr>
            <a:spLocks noChangeArrowheads="1"/>
          </p:cNvSpPr>
          <p:nvPr/>
        </p:nvSpPr>
        <p:spPr bwMode="auto">
          <a:xfrm>
            <a:off x="2098675" y="3138488"/>
            <a:ext cx="26988" cy="71437"/>
          </a:xfrm>
          <a:custGeom>
            <a:avLst/>
            <a:gdLst>
              <a:gd name="T0" fmla="*/ 5 w 35"/>
              <a:gd name="T1" fmla="*/ 1 h 87"/>
              <a:gd name="T2" fmla="*/ 4 w 35"/>
              <a:gd name="T3" fmla="*/ 3 h 87"/>
              <a:gd name="T4" fmla="*/ 2 w 35"/>
              <a:gd name="T5" fmla="*/ 7 h 87"/>
              <a:gd name="T6" fmla="*/ 0 w 35"/>
              <a:gd name="T7" fmla="*/ 14 h 87"/>
              <a:gd name="T8" fmla="*/ 0 w 35"/>
              <a:gd name="T9" fmla="*/ 24 h 87"/>
              <a:gd name="T10" fmla="*/ 2 w 35"/>
              <a:gd name="T11" fmla="*/ 36 h 87"/>
              <a:gd name="T12" fmla="*/ 6 w 35"/>
              <a:gd name="T13" fmla="*/ 49 h 87"/>
              <a:gd name="T14" fmla="*/ 14 w 35"/>
              <a:gd name="T15" fmla="*/ 67 h 87"/>
              <a:gd name="T16" fmla="*/ 27 w 35"/>
              <a:gd name="T17" fmla="*/ 85 h 87"/>
              <a:gd name="T18" fmla="*/ 27 w 35"/>
              <a:gd name="T19" fmla="*/ 85 h 87"/>
              <a:gd name="T20" fmla="*/ 28 w 35"/>
              <a:gd name="T21" fmla="*/ 86 h 87"/>
              <a:gd name="T22" fmla="*/ 30 w 35"/>
              <a:gd name="T23" fmla="*/ 87 h 87"/>
              <a:gd name="T24" fmla="*/ 32 w 35"/>
              <a:gd name="T25" fmla="*/ 87 h 87"/>
              <a:gd name="T26" fmla="*/ 33 w 35"/>
              <a:gd name="T27" fmla="*/ 86 h 87"/>
              <a:gd name="T28" fmla="*/ 34 w 35"/>
              <a:gd name="T29" fmla="*/ 85 h 87"/>
              <a:gd name="T30" fmla="*/ 35 w 35"/>
              <a:gd name="T31" fmla="*/ 84 h 87"/>
              <a:gd name="T32" fmla="*/ 35 w 35"/>
              <a:gd name="T33" fmla="*/ 82 h 87"/>
              <a:gd name="T34" fmla="*/ 34 w 35"/>
              <a:gd name="T35" fmla="*/ 81 h 87"/>
              <a:gd name="T36" fmla="*/ 34 w 35"/>
              <a:gd name="T37" fmla="*/ 81 h 87"/>
              <a:gd name="T38" fmla="*/ 22 w 35"/>
              <a:gd name="T39" fmla="*/ 63 h 87"/>
              <a:gd name="T40" fmla="*/ 14 w 35"/>
              <a:gd name="T41" fmla="*/ 48 h 87"/>
              <a:gd name="T42" fmla="*/ 10 w 35"/>
              <a:gd name="T43" fmla="*/ 36 h 87"/>
              <a:gd name="T44" fmla="*/ 8 w 35"/>
              <a:gd name="T45" fmla="*/ 25 h 87"/>
              <a:gd name="T46" fmla="*/ 8 w 35"/>
              <a:gd name="T47" fmla="*/ 16 h 87"/>
              <a:gd name="T48" fmla="*/ 10 w 35"/>
              <a:gd name="T49" fmla="*/ 10 h 87"/>
              <a:gd name="T50" fmla="*/ 11 w 35"/>
              <a:gd name="T51" fmla="*/ 7 h 87"/>
              <a:gd name="T52" fmla="*/ 12 w 35"/>
              <a:gd name="T53" fmla="*/ 6 h 87"/>
              <a:gd name="T54" fmla="*/ 12 w 35"/>
              <a:gd name="T55" fmla="*/ 6 h 87"/>
              <a:gd name="T56" fmla="*/ 13 w 35"/>
              <a:gd name="T57" fmla="*/ 4 h 87"/>
              <a:gd name="T58" fmla="*/ 13 w 35"/>
              <a:gd name="T59" fmla="*/ 2 h 87"/>
              <a:gd name="T60" fmla="*/ 12 w 35"/>
              <a:gd name="T61" fmla="*/ 1 h 87"/>
              <a:gd name="T62" fmla="*/ 11 w 35"/>
              <a:gd name="T63" fmla="*/ 0 h 87"/>
              <a:gd name="T64" fmla="*/ 10 w 35"/>
              <a:gd name="T65" fmla="*/ 0 h 87"/>
              <a:gd name="T66" fmla="*/ 7 w 35"/>
              <a:gd name="T67" fmla="*/ 0 h 87"/>
              <a:gd name="T68" fmla="*/ 6 w 35"/>
              <a:gd name="T69" fmla="*/ 0 h 87"/>
              <a:gd name="T70" fmla="*/ 5 w 35"/>
              <a:gd name="T71" fmla="*/ 1 h 87"/>
              <a:gd name="T72" fmla="*/ 5 w 35"/>
              <a:gd name="T73" fmla="*/ 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" h="87">
                <a:moveTo>
                  <a:pt x="5" y="1"/>
                </a:moveTo>
                <a:lnTo>
                  <a:pt x="4" y="3"/>
                </a:lnTo>
                <a:lnTo>
                  <a:pt x="2" y="7"/>
                </a:lnTo>
                <a:lnTo>
                  <a:pt x="0" y="14"/>
                </a:lnTo>
                <a:lnTo>
                  <a:pt x="0" y="24"/>
                </a:lnTo>
                <a:lnTo>
                  <a:pt x="2" y="36"/>
                </a:lnTo>
                <a:lnTo>
                  <a:pt x="6" y="49"/>
                </a:lnTo>
                <a:lnTo>
                  <a:pt x="14" y="67"/>
                </a:lnTo>
                <a:lnTo>
                  <a:pt x="27" y="85"/>
                </a:lnTo>
                <a:lnTo>
                  <a:pt x="28" y="86"/>
                </a:lnTo>
                <a:lnTo>
                  <a:pt x="30" y="87"/>
                </a:lnTo>
                <a:lnTo>
                  <a:pt x="32" y="87"/>
                </a:lnTo>
                <a:lnTo>
                  <a:pt x="33" y="86"/>
                </a:lnTo>
                <a:lnTo>
                  <a:pt x="34" y="85"/>
                </a:lnTo>
                <a:lnTo>
                  <a:pt x="35" y="84"/>
                </a:lnTo>
                <a:lnTo>
                  <a:pt x="35" y="82"/>
                </a:lnTo>
                <a:lnTo>
                  <a:pt x="34" y="81"/>
                </a:lnTo>
                <a:lnTo>
                  <a:pt x="22" y="63"/>
                </a:lnTo>
                <a:lnTo>
                  <a:pt x="14" y="48"/>
                </a:lnTo>
                <a:lnTo>
                  <a:pt x="10" y="36"/>
                </a:lnTo>
                <a:lnTo>
                  <a:pt x="8" y="25"/>
                </a:lnTo>
                <a:lnTo>
                  <a:pt x="8" y="16"/>
                </a:lnTo>
                <a:lnTo>
                  <a:pt x="10" y="10"/>
                </a:lnTo>
                <a:lnTo>
                  <a:pt x="11" y="7"/>
                </a:lnTo>
                <a:lnTo>
                  <a:pt x="12" y="6"/>
                </a:lnTo>
                <a:lnTo>
                  <a:pt x="13" y="4"/>
                </a:lnTo>
                <a:lnTo>
                  <a:pt x="13" y="2"/>
                </a:lnTo>
                <a:lnTo>
                  <a:pt x="12" y="1"/>
                </a:lnTo>
                <a:lnTo>
                  <a:pt x="11" y="0"/>
                </a:lnTo>
                <a:lnTo>
                  <a:pt x="10" y="0"/>
                </a:lnTo>
                <a:lnTo>
                  <a:pt x="7" y="0"/>
                </a:lnTo>
                <a:lnTo>
                  <a:pt x="6" y="0"/>
                </a:lnTo>
                <a:lnTo>
                  <a:pt x="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4" name="未知"/>
          <p:cNvSpPr>
            <a:spLocks noChangeArrowheads="1"/>
          </p:cNvSpPr>
          <p:nvPr/>
        </p:nvSpPr>
        <p:spPr bwMode="auto">
          <a:xfrm>
            <a:off x="2146300" y="3106738"/>
            <a:ext cx="31750" cy="61912"/>
          </a:xfrm>
          <a:custGeom>
            <a:avLst/>
            <a:gdLst>
              <a:gd name="T0" fmla="*/ 0 w 38"/>
              <a:gd name="T1" fmla="*/ 4 h 76"/>
              <a:gd name="T2" fmla="*/ 6 w 38"/>
              <a:gd name="T3" fmla="*/ 23 h 76"/>
              <a:gd name="T4" fmla="*/ 13 w 38"/>
              <a:gd name="T5" fmla="*/ 42 h 76"/>
              <a:gd name="T6" fmla="*/ 22 w 38"/>
              <a:gd name="T7" fmla="*/ 59 h 76"/>
              <a:gd name="T8" fmla="*/ 33 w 38"/>
              <a:gd name="T9" fmla="*/ 74 h 76"/>
              <a:gd name="T10" fmla="*/ 33 w 38"/>
              <a:gd name="T11" fmla="*/ 74 h 76"/>
              <a:gd name="T12" fmla="*/ 34 w 38"/>
              <a:gd name="T13" fmla="*/ 75 h 76"/>
              <a:gd name="T14" fmla="*/ 35 w 38"/>
              <a:gd name="T15" fmla="*/ 76 h 76"/>
              <a:gd name="T16" fmla="*/ 36 w 38"/>
              <a:gd name="T17" fmla="*/ 76 h 76"/>
              <a:gd name="T18" fmla="*/ 37 w 38"/>
              <a:gd name="T19" fmla="*/ 75 h 76"/>
              <a:gd name="T20" fmla="*/ 38 w 38"/>
              <a:gd name="T21" fmla="*/ 74 h 76"/>
              <a:gd name="T22" fmla="*/ 38 w 38"/>
              <a:gd name="T23" fmla="*/ 73 h 76"/>
              <a:gd name="T24" fmla="*/ 38 w 38"/>
              <a:gd name="T25" fmla="*/ 72 h 76"/>
              <a:gd name="T26" fmla="*/ 37 w 38"/>
              <a:gd name="T27" fmla="*/ 71 h 76"/>
              <a:gd name="T28" fmla="*/ 37 w 38"/>
              <a:gd name="T29" fmla="*/ 71 h 76"/>
              <a:gd name="T30" fmla="*/ 27 w 38"/>
              <a:gd name="T31" fmla="*/ 56 h 76"/>
              <a:gd name="T32" fmla="*/ 19 w 38"/>
              <a:gd name="T33" fmla="*/ 38 h 76"/>
              <a:gd name="T34" fmla="*/ 12 w 38"/>
              <a:gd name="T35" fmla="*/ 21 h 76"/>
              <a:gd name="T36" fmla="*/ 6 w 38"/>
              <a:gd name="T37" fmla="*/ 3 h 76"/>
              <a:gd name="T38" fmla="*/ 6 w 38"/>
              <a:gd name="T39" fmla="*/ 3 h 76"/>
              <a:gd name="T40" fmla="*/ 6 w 38"/>
              <a:gd name="T41" fmla="*/ 2 h 76"/>
              <a:gd name="T42" fmla="*/ 5 w 38"/>
              <a:gd name="T43" fmla="*/ 2 h 76"/>
              <a:gd name="T44" fmla="*/ 4 w 38"/>
              <a:gd name="T45" fmla="*/ 0 h 76"/>
              <a:gd name="T46" fmla="*/ 3 w 38"/>
              <a:gd name="T47" fmla="*/ 0 h 76"/>
              <a:gd name="T48" fmla="*/ 1 w 38"/>
              <a:gd name="T49" fmla="*/ 2 h 76"/>
              <a:gd name="T50" fmla="*/ 1 w 38"/>
              <a:gd name="T51" fmla="*/ 2 h 76"/>
              <a:gd name="T52" fmla="*/ 0 w 38"/>
              <a:gd name="T53" fmla="*/ 3 h 76"/>
              <a:gd name="T54" fmla="*/ 0 w 38"/>
              <a:gd name="T55" fmla="*/ 4 h 76"/>
              <a:gd name="T56" fmla="*/ 0 w 38"/>
              <a:gd name="T57" fmla="*/ 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" h="76">
                <a:moveTo>
                  <a:pt x="0" y="4"/>
                </a:moveTo>
                <a:lnTo>
                  <a:pt x="6" y="23"/>
                </a:lnTo>
                <a:lnTo>
                  <a:pt x="13" y="42"/>
                </a:lnTo>
                <a:lnTo>
                  <a:pt x="22" y="59"/>
                </a:lnTo>
                <a:lnTo>
                  <a:pt x="33" y="74"/>
                </a:lnTo>
                <a:lnTo>
                  <a:pt x="34" y="75"/>
                </a:lnTo>
                <a:lnTo>
                  <a:pt x="35" y="76"/>
                </a:lnTo>
                <a:lnTo>
                  <a:pt x="36" y="76"/>
                </a:lnTo>
                <a:lnTo>
                  <a:pt x="37" y="75"/>
                </a:lnTo>
                <a:lnTo>
                  <a:pt x="38" y="74"/>
                </a:lnTo>
                <a:lnTo>
                  <a:pt x="38" y="73"/>
                </a:lnTo>
                <a:lnTo>
                  <a:pt x="38" y="72"/>
                </a:lnTo>
                <a:lnTo>
                  <a:pt x="37" y="71"/>
                </a:lnTo>
                <a:lnTo>
                  <a:pt x="27" y="56"/>
                </a:lnTo>
                <a:lnTo>
                  <a:pt x="19" y="38"/>
                </a:lnTo>
                <a:lnTo>
                  <a:pt x="12" y="21"/>
                </a:lnTo>
                <a:lnTo>
                  <a:pt x="6" y="3"/>
                </a:lnTo>
                <a:lnTo>
                  <a:pt x="6" y="2"/>
                </a:lnTo>
                <a:lnTo>
                  <a:pt x="5" y="2"/>
                </a:lnTo>
                <a:lnTo>
                  <a:pt x="4" y="0"/>
                </a:lnTo>
                <a:lnTo>
                  <a:pt x="3" y="0"/>
                </a:lnTo>
                <a:lnTo>
                  <a:pt x="1" y="2"/>
                </a:lnTo>
                <a:lnTo>
                  <a:pt x="0" y="3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5" name="未知"/>
          <p:cNvSpPr>
            <a:spLocks noChangeArrowheads="1"/>
          </p:cNvSpPr>
          <p:nvPr/>
        </p:nvSpPr>
        <p:spPr bwMode="auto">
          <a:xfrm>
            <a:off x="2247900" y="3032125"/>
            <a:ext cx="30163" cy="58738"/>
          </a:xfrm>
          <a:custGeom>
            <a:avLst/>
            <a:gdLst>
              <a:gd name="T0" fmla="*/ 0 w 38"/>
              <a:gd name="T1" fmla="*/ 3 h 75"/>
              <a:gd name="T2" fmla="*/ 6 w 38"/>
              <a:gd name="T3" fmla="*/ 23 h 75"/>
              <a:gd name="T4" fmla="*/ 13 w 38"/>
              <a:gd name="T5" fmla="*/ 40 h 75"/>
              <a:gd name="T6" fmla="*/ 22 w 38"/>
              <a:gd name="T7" fmla="*/ 58 h 75"/>
              <a:gd name="T8" fmla="*/ 34 w 38"/>
              <a:gd name="T9" fmla="*/ 74 h 75"/>
              <a:gd name="T10" fmla="*/ 34 w 38"/>
              <a:gd name="T11" fmla="*/ 74 h 75"/>
              <a:gd name="T12" fmla="*/ 34 w 38"/>
              <a:gd name="T13" fmla="*/ 75 h 75"/>
              <a:gd name="T14" fmla="*/ 35 w 38"/>
              <a:gd name="T15" fmla="*/ 75 h 75"/>
              <a:gd name="T16" fmla="*/ 36 w 38"/>
              <a:gd name="T17" fmla="*/ 75 h 75"/>
              <a:gd name="T18" fmla="*/ 37 w 38"/>
              <a:gd name="T19" fmla="*/ 74 h 75"/>
              <a:gd name="T20" fmla="*/ 38 w 38"/>
              <a:gd name="T21" fmla="*/ 72 h 75"/>
              <a:gd name="T22" fmla="*/ 38 w 38"/>
              <a:gd name="T23" fmla="*/ 71 h 75"/>
              <a:gd name="T24" fmla="*/ 38 w 38"/>
              <a:gd name="T25" fmla="*/ 71 h 75"/>
              <a:gd name="T26" fmla="*/ 37 w 38"/>
              <a:gd name="T27" fmla="*/ 70 h 75"/>
              <a:gd name="T28" fmla="*/ 37 w 38"/>
              <a:gd name="T29" fmla="*/ 70 h 75"/>
              <a:gd name="T30" fmla="*/ 27 w 38"/>
              <a:gd name="T31" fmla="*/ 55 h 75"/>
              <a:gd name="T32" fmla="*/ 19 w 38"/>
              <a:gd name="T33" fmla="*/ 38 h 75"/>
              <a:gd name="T34" fmla="*/ 12 w 38"/>
              <a:gd name="T35" fmla="*/ 21 h 75"/>
              <a:gd name="T36" fmla="*/ 6 w 38"/>
              <a:gd name="T37" fmla="*/ 2 h 75"/>
              <a:gd name="T38" fmla="*/ 6 w 38"/>
              <a:gd name="T39" fmla="*/ 2 h 75"/>
              <a:gd name="T40" fmla="*/ 6 w 38"/>
              <a:gd name="T41" fmla="*/ 1 h 75"/>
              <a:gd name="T42" fmla="*/ 5 w 38"/>
              <a:gd name="T43" fmla="*/ 0 h 75"/>
              <a:gd name="T44" fmla="*/ 4 w 38"/>
              <a:gd name="T45" fmla="*/ 0 h 75"/>
              <a:gd name="T46" fmla="*/ 2 w 38"/>
              <a:gd name="T47" fmla="*/ 0 h 75"/>
              <a:gd name="T48" fmla="*/ 1 w 38"/>
              <a:gd name="T49" fmla="*/ 0 h 75"/>
              <a:gd name="T50" fmla="*/ 1 w 38"/>
              <a:gd name="T51" fmla="*/ 1 h 75"/>
              <a:gd name="T52" fmla="*/ 0 w 38"/>
              <a:gd name="T53" fmla="*/ 2 h 75"/>
              <a:gd name="T54" fmla="*/ 0 w 38"/>
              <a:gd name="T55" fmla="*/ 3 h 75"/>
              <a:gd name="T56" fmla="*/ 0 w 38"/>
              <a:gd name="T57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" h="75">
                <a:moveTo>
                  <a:pt x="0" y="3"/>
                </a:moveTo>
                <a:lnTo>
                  <a:pt x="6" y="23"/>
                </a:lnTo>
                <a:lnTo>
                  <a:pt x="13" y="40"/>
                </a:lnTo>
                <a:lnTo>
                  <a:pt x="22" y="58"/>
                </a:lnTo>
                <a:lnTo>
                  <a:pt x="34" y="74"/>
                </a:lnTo>
                <a:lnTo>
                  <a:pt x="34" y="75"/>
                </a:lnTo>
                <a:lnTo>
                  <a:pt x="35" y="75"/>
                </a:lnTo>
                <a:lnTo>
                  <a:pt x="36" y="75"/>
                </a:lnTo>
                <a:lnTo>
                  <a:pt x="37" y="74"/>
                </a:lnTo>
                <a:lnTo>
                  <a:pt x="38" y="72"/>
                </a:lnTo>
                <a:lnTo>
                  <a:pt x="38" y="71"/>
                </a:lnTo>
                <a:lnTo>
                  <a:pt x="37" y="70"/>
                </a:lnTo>
                <a:lnTo>
                  <a:pt x="27" y="55"/>
                </a:lnTo>
                <a:lnTo>
                  <a:pt x="19" y="38"/>
                </a:lnTo>
                <a:lnTo>
                  <a:pt x="12" y="21"/>
                </a:lnTo>
                <a:lnTo>
                  <a:pt x="6" y="2"/>
                </a:lnTo>
                <a:lnTo>
                  <a:pt x="6" y="1"/>
                </a:lnTo>
                <a:lnTo>
                  <a:pt x="5" y="0"/>
                </a:lnTo>
                <a:lnTo>
                  <a:pt x="4" y="0"/>
                </a:lnTo>
                <a:lnTo>
                  <a:pt x="2" y="0"/>
                </a:lnTo>
                <a:lnTo>
                  <a:pt x="1" y="0"/>
                </a:lnTo>
                <a:lnTo>
                  <a:pt x="1" y="1"/>
                </a:lnTo>
                <a:lnTo>
                  <a:pt x="0" y="2"/>
                </a:ln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6" name="未知"/>
          <p:cNvSpPr>
            <a:spLocks noChangeArrowheads="1"/>
          </p:cNvSpPr>
          <p:nvPr/>
        </p:nvSpPr>
        <p:spPr bwMode="auto">
          <a:xfrm>
            <a:off x="2352675" y="2949575"/>
            <a:ext cx="31750" cy="58738"/>
          </a:xfrm>
          <a:custGeom>
            <a:avLst/>
            <a:gdLst>
              <a:gd name="T0" fmla="*/ 0 w 38"/>
              <a:gd name="T1" fmla="*/ 4 h 75"/>
              <a:gd name="T2" fmla="*/ 5 w 38"/>
              <a:gd name="T3" fmla="*/ 22 h 75"/>
              <a:gd name="T4" fmla="*/ 12 w 38"/>
              <a:gd name="T5" fmla="*/ 40 h 75"/>
              <a:gd name="T6" fmla="*/ 20 w 38"/>
              <a:gd name="T7" fmla="*/ 58 h 75"/>
              <a:gd name="T8" fmla="*/ 32 w 38"/>
              <a:gd name="T9" fmla="*/ 73 h 75"/>
              <a:gd name="T10" fmla="*/ 32 w 38"/>
              <a:gd name="T11" fmla="*/ 73 h 75"/>
              <a:gd name="T12" fmla="*/ 33 w 38"/>
              <a:gd name="T13" fmla="*/ 74 h 75"/>
              <a:gd name="T14" fmla="*/ 34 w 38"/>
              <a:gd name="T15" fmla="*/ 75 h 75"/>
              <a:gd name="T16" fmla="*/ 35 w 38"/>
              <a:gd name="T17" fmla="*/ 75 h 75"/>
              <a:gd name="T18" fmla="*/ 37 w 38"/>
              <a:gd name="T19" fmla="*/ 74 h 75"/>
              <a:gd name="T20" fmla="*/ 38 w 38"/>
              <a:gd name="T21" fmla="*/ 73 h 75"/>
              <a:gd name="T22" fmla="*/ 38 w 38"/>
              <a:gd name="T23" fmla="*/ 71 h 75"/>
              <a:gd name="T24" fmla="*/ 38 w 38"/>
              <a:gd name="T25" fmla="*/ 70 h 75"/>
              <a:gd name="T26" fmla="*/ 37 w 38"/>
              <a:gd name="T27" fmla="*/ 69 h 75"/>
              <a:gd name="T28" fmla="*/ 37 w 38"/>
              <a:gd name="T29" fmla="*/ 69 h 75"/>
              <a:gd name="T30" fmla="*/ 26 w 38"/>
              <a:gd name="T31" fmla="*/ 54 h 75"/>
              <a:gd name="T32" fmla="*/ 17 w 38"/>
              <a:gd name="T33" fmla="*/ 38 h 75"/>
              <a:gd name="T34" fmla="*/ 10 w 38"/>
              <a:gd name="T35" fmla="*/ 21 h 75"/>
              <a:gd name="T36" fmla="*/ 5 w 38"/>
              <a:gd name="T37" fmla="*/ 1 h 75"/>
              <a:gd name="T38" fmla="*/ 5 w 38"/>
              <a:gd name="T39" fmla="*/ 1 h 75"/>
              <a:gd name="T40" fmla="*/ 4 w 38"/>
              <a:gd name="T41" fmla="*/ 0 h 75"/>
              <a:gd name="T42" fmla="*/ 4 w 38"/>
              <a:gd name="T43" fmla="*/ 0 h 75"/>
              <a:gd name="T44" fmla="*/ 3 w 38"/>
              <a:gd name="T45" fmla="*/ 0 h 75"/>
              <a:gd name="T46" fmla="*/ 2 w 38"/>
              <a:gd name="T47" fmla="*/ 0 h 75"/>
              <a:gd name="T48" fmla="*/ 1 w 38"/>
              <a:gd name="T49" fmla="*/ 0 h 75"/>
              <a:gd name="T50" fmla="*/ 0 w 38"/>
              <a:gd name="T51" fmla="*/ 1 h 75"/>
              <a:gd name="T52" fmla="*/ 0 w 38"/>
              <a:gd name="T53" fmla="*/ 2 h 75"/>
              <a:gd name="T54" fmla="*/ 0 w 38"/>
              <a:gd name="T55" fmla="*/ 4 h 75"/>
              <a:gd name="T56" fmla="*/ 0 w 38"/>
              <a:gd name="T57" fmla="*/ 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" h="75">
                <a:moveTo>
                  <a:pt x="0" y="4"/>
                </a:moveTo>
                <a:lnTo>
                  <a:pt x="5" y="22"/>
                </a:lnTo>
                <a:lnTo>
                  <a:pt x="12" y="40"/>
                </a:lnTo>
                <a:lnTo>
                  <a:pt x="20" y="58"/>
                </a:lnTo>
                <a:lnTo>
                  <a:pt x="32" y="73"/>
                </a:lnTo>
                <a:lnTo>
                  <a:pt x="33" y="74"/>
                </a:lnTo>
                <a:lnTo>
                  <a:pt x="34" y="75"/>
                </a:lnTo>
                <a:lnTo>
                  <a:pt x="35" y="75"/>
                </a:lnTo>
                <a:lnTo>
                  <a:pt x="37" y="74"/>
                </a:lnTo>
                <a:lnTo>
                  <a:pt x="38" y="73"/>
                </a:lnTo>
                <a:lnTo>
                  <a:pt x="38" y="71"/>
                </a:lnTo>
                <a:lnTo>
                  <a:pt x="38" y="70"/>
                </a:lnTo>
                <a:lnTo>
                  <a:pt x="37" y="69"/>
                </a:lnTo>
                <a:lnTo>
                  <a:pt x="26" y="54"/>
                </a:lnTo>
                <a:lnTo>
                  <a:pt x="17" y="38"/>
                </a:lnTo>
                <a:lnTo>
                  <a:pt x="10" y="21"/>
                </a:lnTo>
                <a:lnTo>
                  <a:pt x="5" y="1"/>
                </a:lnTo>
                <a:lnTo>
                  <a:pt x="4" y="0"/>
                </a:lnTo>
                <a:lnTo>
                  <a:pt x="3" y="0"/>
                </a:lnTo>
                <a:lnTo>
                  <a:pt x="2" y="0"/>
                </a:lnTo>
                <a:lnTo>
                  <a:pt x="1" y="0"/>
                </a:lnTo>
                <a:lnTo>
                  <a:pt x="0" y="1"/>
                </a:lnTo>
                <a:lnTo>
                  <a:pt x="0" y="2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7" name="未知"/>
          <p:cNvSpPr>
            <a:spLocks noChangeArrowheads="1"/>
          </p:cNvSpPr>
          <p:nvPr/>
        </p:nvSpPr>
        <p:spPr bwMode="auto">
          <a:xfrm>
            <a:off x="2044700" y="3187700"/>
            <a:ext cx="30163" cy="60325"/>
          </a:xfrm>
          <a:custGeom>
            <a:avLst/>
            <a:gdLst>
              <a:gd name="T0" fmla="*/ 0 w 37"/>
              <a:gd name="T1" fmla="*/ 3 h 75"/>
              <a:gd name="T2" fmla="*/ 5 w 37"/>
              <a:gd name="T3" fmla="*/ 23 h 75"/>
              <a:gd name="T4" fmla="*/ 12 w 37"/>
              <a:gd name="T5" fmla="*/ 41 h 75"/>
              <a:gd name="T6" fmla="*/ 21 w 37"/>
              <a:gd name="T7" fmla="*/ 59 h 75"/>
              <a:gd name="T8" fmla="*/ 33 w 37"/>
              <a:gd name="T9" fmla="*/ 74 h 75"/>
              <a:gd name="T10" fmla="*/ 33 w 37"/>
              <a:gd name="T11" fmla="*/ 74 h 75"/>
              <a:gd name="T12" fmla="*/ 34 w 37"/>
              <a:gd name="T13" fmla="*/ 75 h 75"/>
              <a:gd name="T14" fmla="*/ 35 w 37"/>
              <a:gd name="T15" fmla="*/ 75 h 75"/>
              <a:gd name="T16" fmla="*/ 35 w 37"/>
              <a:gd name="T17" fmla="*/ 75 h 75"/>
              <a:gd name="T18" fmla="*/ 36 w 37"/>
              <a:gd name="T19" fmla="*/ 75 h 75"/>
              <a:gd name="T20" fmla="*/ 37 w 37"/>
              <a:gd name="T21" fmla="*/ 74 h 75"/>
              <a:gd name="T22" fmla="*/ 37 w 37"/>
              <a:gd name="T23" fmla="*/ 72 h 75"/>
              <a:gd name="T24" fmla="*/ 37 w 37"/>
              <a:gd name="T25" fmla="*/ 71 h 75"/>
              <a:gd name="T26" fmla="*/ 36 w 37"/>
              <a:gd name="T27" fmla="*/ 70 h 75"/>
              <a:gd name="T28" fmla="*/ 36 w 37"/>
              <a:gd name="T29" fmla="*/ 70 h 75"/>
              <a:gd name="T30" fmla="*/ 26 w 37"/>
              <a:gd name="T31" fmla="*/ 55 h 75"/>
              <a:gd name="T32" fmla="*/ 18 w 37"/>
              <a:gd name="T33" fmla="*/ 38 h 75"/>
              <a:gd name="T34" fmla="*/ 11 w 37"/>
              <a:gd name="T35" fmla="*/ 21 h 75"/>
              <a:gd name="T36" fmla="*/ 5 w 37"/>
              <a:gd name="T37" fmla="*/ 2 h 75"/>
              <a:gd name="T38" fmla="*/ 5 w 37"/>
              <a:gd name="T39" fmla="*/ 2 h 75"/>
              <a:gd name="T40" fmla="*/ 5 w 37"/>
              <a:gd name="T41" fmla="*/ 1 h 75"/>
              <a:gd name="T42" fmla="*/ 4 w 37"/>
              <a:gd name="T43" fmla="*/ 1 h 75"/>
              <a:gd name="T44" fmla="*/ 4 w 37"/>
              <a:gd name="T45" fmla="*/ 0 h 75"/>
              <a:gd name="T46" fmla="*/ 3 w 37"/>
              <a:gd name="T47" fmla="*/ 0 h 75"/>
              <a:gd name="T48" fmla="*/ 1 w 37"/>
              <a:gd name="T49" fmla="*/ 0 h 75"/>
              <a:gd name="T50" fmla="*/ 0 w 37"/>
              <a:gd name="T51" fmla="*/ 1 h 75"/>
              <a:gd name="T52" fmla="*/ 0 w 37"/>
              <a:gd name="T53" fmla="*/ 2 h 75"/>
              <a:gd name="T54" fmla="*/ 0 w 37"/>
              <a:gd name="T55" fmla="*/ 3 h 75"/>
              <a:gd name="T56" fmla="*/ 0 w 37"/>
              <a:gd name="T57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7" h="75">
                <a:moveTo>
                  <a:pt x="0" y="3"/>
                </a:moveTo>
                <a:lnTo>
                  <a:pt x="5" y="23"/>
                </a:lnTo>
                <a:lnTo>
                  <a:pt x="12" y="41"/>
                </a:lnTo>
                <a:lnTo>
                  <a:pt x="21" y="59"/>
                </a:lnTo>
                <a:lnTo>
                  <a:pt x="33" y="74"/>
                </a:lnTo>
                <a:lnTo>
                  <a:pt x="34" y="75"/>
                </a:lnTo>
                <a:lnTo>
                  <a:pt x="35" y="75"/>
                </a:lnTo>
                <a:lnTo>
                  <a:pt x="36" y="75"/>
                </a:lnTo>
                <a:lnTo>
                  <a:pt x="37" y="74"/>
                </a:lnTo>
                <a:lnTo>
                  <a:pt x="37" y="72"/>
                </a:lnTo>
                <a:lnTo>
                  <a:pt x="37" y="71"/>
                </a:lnTo>
                <a:lnTo>
                  <a:pt x="36" y="70"/>
                </a:lnTo>
                <a:lnTo>
                  <a:pt x="26" y="55"/>
                </a:lnTo>
                <a:lnTo>
                  <a:pt x="18" y="38"/>
                </a:lnTo>
                <a:lnTo>
                  <a:pt x="11" y="21"/>
                </a:lnTo>
                <a:lnTo>
                  <a:pt x="5" y="2"/>
                </a:lnTo>
                <a:lnTo>
                  <a:pt x="5" y="1"/>
                </a:lnTo>
                <a:lnTo>
                  <a:pt x="4" y="1"/>
                </a:lnTo>
                <a:lnTo>
                  <a:pt x="4" y="0"/>
                </a:lnTo>
                <a:lnTo>
                  <a:pt x="3" y="0"/>
                </a:lnTo>
                <a:lnTo>
                  <a:pt x="1" y="0"/>
                </a:lnTo>
                <a:lnTo>
                  <a:pt x="0" y="1"/>
                </a:lnTo>
                <a:lnTo>
                  <a:pt x="0" y="2"/>
                </a:ln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8" name="未知"/>
          <p:cNvSpPr>
            <a:spLocks noChangeArrowheads="1"/>
          </p:cNvSpPr>
          <p:nvPr/>
        </p:nvSpPr>
        <p:spPr bwMode="auto">
          <a:xfrm>
            <a:off x="2684463" y="2736850"/>
            <a:ext cx="134937" cy="92075"/>
          </a:xfrm>
          <a:custGeom>
            <a:avLst/>
            <a:gdLst>
              <a:gd name="T0" fmla="*/ 11 w 172"/>
              <a:gd name="T1" fmla="*/ 114 h 115"/>
              <a:gd name="T2" fmla="*/ 168 w 172"/>
              <a:gd name="T3" fmla="*/ 15 h 115"/>
              <a:gd name="T4" fmla="*/ 168 w 172"/>
              <a:gd name="T5" fmla="*/ 15 h 115"/>
              <a:gd name="T6" fmla="*/ 170 w 172"/>
              <a:gd name="T7" fmla="*/ 12 h 115"/>
              <a:gd name="T8" fmla="*/ 172 w 172"/>
              <a:gd name="T9" fmla="*/ 9 h 115"/>
              <a:gd name="T10" fmla="*/ 172 w 172"/>
              <a:gd name="T11" fmla="*/ 7 h 115"/>
              <a:gd name="T12" fmla="*/ 170 w 172"/>
              <a:gd name="T13" fmla="*/ 3 h 115"/>
              <a:gd name="T14" fmla="*/ 168 w 172"/>
              <a:gd name="T15" fmla="*/ 1 h 115"/>
              <a:gd name="T16" fmla="*/ 165 w 172"/>
              <a:gd name="T17" fmla="*/ 0 h 115"/>
              <a:gd name="T18" fmla="*/ 162 w 172"/>
              <a:gd name="T19" fmla="*/ 0 h 115"/>
              <a:gd name="T20" fmla="*/ 159 w 172"/>
              <a:gd name="T21" fmla="*/ 1 h 115"/>
              <a:gd name="T22" fmla="*/ 159 w 172"/>
              <a:gd name="T23" fmla="*/ 1 h 115"/>
              <a:gd name="T24" fmla="*/ 3 w 172"/>
              <a:gd name="T25" fmla="*/ 100 h 115"/>
              <a:gd name="T26" fmla="*/ 3 w 172"/>
              <a:gd name="T27" fmla="*/ 100 h 115"/>
              <a:gd name="T28" fmla="*/ 1 w 172"/>
              <a:gd name="T29" fmla="*/ 102 h 115"/>
              <a:gd name="T30" fmla="*/ 0 w 172"/>
              <a:gd name="T31" fmla="*/ 105 h 115"/>
              <a:gd name="T32" fmla="*/ 0 w 172"/>
              <a:gd name="T33" fmla="*/ 108 h 115"/>
              <a:gd name="T34" fmla="*/ 1 w 172"/>
              <a:gd name="T35" fmla="*/ 110 h 115"/>
              <a:gd name="T36" fmla="*/ 3 w 172"/>
              <a:gd name="T37" fmla="*/ 113 h 115"/>
              <a:gd name="T38" fmla="*/ 6 w 172"/>
              <a:gd name="T39" fmla="*/ 115 h 115"/>
              <a:gd name="T40" fmla="*/ 9 w 172"/>
              <a:gd name="T41" fmla="*/ 115 h 115"/>
              <a:gd name="T42" fmla="*/ 11 w 172"/>
              <a:gd name="T43" fmla="*/ 114 h 115"/>
              <a:gd name="T44" fmla="*/ 11 w 172"/>
              <a:gd name="T45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2" h="115">
                <a:moveTo>
                  <a:pt x="11" y="114"/>
                </a:moveTo>
                <a:lnTo>
                  <a:pt x="168" y="15"/>
                </a:lnTo>
                <a:lnTo>
                  <a:pt x="170" y="12"/>
                </a:lnTo>
                <a:lnTo>
                  <a:pt x="172" y="9"/>
                </a:lnTo>
                <a:lnTo>
                  <a:pt x="172" y="7"/>
                </a:lnTo>
                <a:lnTo>
                  <a:pt x="170" y="3"/>
                </a:lnTo>
                <a:lnTo>
                  <a:pt x="168" y="1"/>
                </a:lnTo>
                <a:lnTo>
                  <a:pt x="165" y="0"/>
                </a:lnTo>
                <a:lnTo>
                  <a:pt x="162" y="0"/>
                </a:lnTo>
                <a:lnTo>
                  <a:pt x="159" y="1"/>
                </a:lnTo>
                <a:lnTo>
                  <a:pt x="3" y="100"/>
                </a:lnTo>
                <a:lnTo>
                  <a:pt x="1" y="102"/>
                </a:lnTo>
                <a:lnTo>
                  <a:pt x="0" y="105"/>
                </a:lnTo>
                <a:lnTo>
                  <a:pt x="0" y="108"/>
                </a:lnTo>
                <a:lnTo>
                  <a:pt x="1" y="110"/>
                </a:lnTo>
                <a:lnTo>
                  <a:pt x="3" y="113"/>
                </a:lnTo>
                <a:lnTo>
                  <a:pt x="6" y="115"/>
                </a:lnTo>
                <a:lnTo>
                  <a:pt x="9" y="115"/>
                </a:lnTo>
                <a:lnTo>
                  <a:pt x="11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19" name="未知"/>
          <p:cNvSpPr>
            <a:spLocks noChangeArrowheads="1"/>
          </p:cNvSpPr>
          <p:nvPr/>
        </p:nvSpPr>
        <p:spPr bwMode="auto">
          <a:xfrm>
            <a:off x="2940050" y="2611438"/>
            <a:ext cx="188913" cy="115887"/>
          </a:xfrm>
          <a:custGeom>
            <a:avLst/>
            <a:gdLst>
              <a:gd name="T0" fmla="*/ 12 w 239"/>
              <a:gd name="T1" fmla="*/ 148 h 149"/>
              <a:gd name="T2" fmla="*/ 236 w 239"/>
              <a:gd name="T3" fmla="*/ 15 h 149"/>
              <a:gd name="T4" fmla="*/ 236 w 239"/>
              <a:gd name="T5" fmla="*/ 15 h 149"/>
              <a:gd name="T6" fmla="*/ 238 w 239"/>
              <a:gd name="T7" fmla="*/ 13 h 149"/>
              <a:gd name="T8" fmla="*/ 239 w 239"/>
              <a:gd name="T9" fmla="*/ 10 h 149"/>
              <a:gd name="T10" fmla="*/ 239 w 239"/>
              <a:gd name="T11" fmla="*/ 7 h 149"/>
              <a:gd name="T12" fmla="*/ 238 w 239"/>
              <a:gd name="T13" fmla="*/ 4 h 149"/>
              <a:gd name="T14" fmla="*/ 236 w 239"/>
              <a:gd name="T15" fmla="*/ 2 h 149"/>
              <a:gd name="T16" fmla="*/ 233 w 239"/>
              <a:gd name="T17" fmla="*/ 0 h 149"/>
              <a:gd name="T18" fmla="*/ 230 w 239"/>
              <a:gd name="T19" fmla="*/ 0 h 149"/>
              <a:gd name="T20" fmla="*/ 228 w 239"/>
              <a:gd name="T21" fmla="*/ 2 h 149"/>
              <a:gd name="T22" fmla="*/ 228 w 239"/>
              <a:gd name="T23" fmla="*/ 2 h 149"/>
              <a:gd name="T24" fmla="*/ 4 w 239"/>
              <a:gd name="T25" fmla="*/ 135 h 149"/>
              <a:gd name="T26" fmla="*/ 4 w 239"/>
              <a:gd name="T27" fmla="*/ 135 h 149"/>
              <a:gd name="T28" fmla="*/ 2 w 239"/>
              <a:gd name="T29" fmla="*/ 138 h 149"/>
              <a:gd name="T30" fmla="*/ 0 w 239"/>
              <a:gd name="T31" fmla="*/ 140 h 149"/>
              <a:gd name="T32" fmla="*/ 0 w 239"/>
              <a:gd name="T33" fmla="*/ 143 h 149"/>
              <a:gd name="T34" fmla="*/ 2 w 239"/>
              <a:gd name="T35" fmla="*/ 146 h 149"/>
              <a:gd name="T36" fmla="*/ 4 w 239"/>
              <a:gd name="T37" fmla="*/ 148 h 149"/>
              <a:gd name="T38" fmla="*/ 6 w 239"/>
              <a:gd name="T39" fmla="*/ 149 h 149"/>
              <a:gd name="T40" fmla="*/ 10 w 239"/>
              <a:gd name="T41" fmla="*/ 149 h 149"/>
              <a:gd name="T42" fmla="*/ 12 w 239"/>
              <a:gd name="T43" fmla="*/ 148 h 149"/>
              <a:gd name="T44" fmla="*/ 12 w 239"/>
              <a:gd name="T45" fmla="*/ 14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9" h="149">
                <a:moveTo>
                  <a:pt x="12" y="148"/>
                </a:moveTo>
                <a:lnTo>
                  <a:pt x="236" y="15"/>
                </a:lnTo>
                <a:lnTo>
                  <a:pt x="238" y="13"/>
                </a:lnTo>
                <a:lnTo>
                  <a:pt x="239" y="10"/>
                </a:lnTo>
                <a:lnTo>
                  <a:pt x="239" y="7"/>
                </a:lnTo>
                <a:lnTo>
                  <a:pt x="238" y="4"/>
                </a:lnTo>
                <a:lnTo>
                  <a:pt x="236" y="2"/>
                </a:lnTo>
                <a:lnTo>
                  <a:pt x="233" y="0"/>
                </a:lnTo>
                <a:lnTo>
                  <a:pt x="230" y="0"/>
                </a:lnTo>
                <a:lnTo>
                  <a:pt x="228" y="2"/>
                </a:lnTo>
                <a:lnTo>
                  <a:pt x="4" y="135"/>
                </a:lnTo>
                <a:lnTo>
                  <a:pt x="2" y="138"/>
                </a:lnTo>
                <a:lnTo>
                  <a:pt x="0" y="140"/>
                </a:lnTo>
                <a:lnTo>
                  <a:pt x="0" y="143"/>
                </a:lnTo>
                <a:lnTo>
                  <a:pt x="2" y="146"/>
                </a:lnTo>
                <a:lnTo>
                  <a:pt x="4" y="148"/>
                </a:lnTo>
                <a:lnTo>
                  <a:pt x="6" y="149"/>
                </a:lnTo>
                <a:lnTo>
                  <a:pt x="10" y="149"/>
                </a:lnTo>
                <a:lnTo>
                  <a:pt x="12" y="1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0" name="未知"/>
          <p:cNvSpPr>
            <a:spLocks noChangeArrowheads="1"/>
          </p:cNvSpPr>
          <p:nvPr/>
        </p:nvSpPr>
        <p:spPr bwMode="auto">
          <a:xfrm>
            <a:off x="1731963" y="3424238"/>
            <a:ext cx="76200" cy="158750"/>
          </a:xfrm>
          <a:custGeom>
            <a:avLst/>
            <a:gdLst>
              <a:gd name="T0" fmla="*/ 18 w 96"/>
              <a:gd name="T1" fmla="*/ 0 h 200"/>
              <a:gd name="T2" fmla="*/ 16 w 96"/>
              <a:gd name="T3" fmla="*/ 5 h 200"/>
              <a:gd name="T4" fmla="*/ 15 w 96"/>
              <a:gd name="T5" fmla="*/ 16 h 200"/>
              <a:gd name="T6" fmla="*/ 16 w 96"/>
              <a:gd name="T7" fmla="*/ 35 h 200"/>
              <a:gd name="T8" fmla="*/ 19 w 96"/>
              <a:gd name="T9" fmla="*/ 59 h 200"/>
              <a:gd name="T10" fmla="*/ 27 w 96"/>
              <a:gd name="T11" fmla="*/ 89 h 200"/>
              <a:gd name="T12" fmla="*/ 42 w 96"/>
              <a:gd name="T13" fmla="*/ 123 h 200"/>
              <a:gd name="T14" fmla="*/ 64 w 96"/>
              <a:gd name="T15" fmla="*/ 160 h 200"/>
              <a:gd name="T16" fmla="*/ 96 w 96"/>
              <a:gd name="T17" fmla="*/ 200 h 200"/>
              <a:gd name="T18" fmla="*/ 90 w 96"/>
              <a:gd name="T19" fmla="*/ 197 h 200"/>
              <a:gd name="T20" fmla="*/ 74 w 96"/>
              <a:gd name="T21" fmla="*/ 188 h 200"/>
              <a:gd name="T22" fmla="*/ 53 w 96"/>
              <a:gd name="T23" fmla="*/ 171 h 200"/>
              <a:gd name="T24" fmla="*/ 31 w 96"/>
              <a:gd name="T25" fmla="*/ 149 h 200"/>
              <a:gd name="T26" fmla="*/ 12 w 96"/>
              <a:gd name="T27" fmla="*/ 120 h 200"/>
              <a:gd name="T28" fmla="*/ 0 w 96"/>
              <a:gd name="T29" fmla="*/ 85 h 200"/>
              <a:gd name="T30" fmla="*/ 1 w 96"/>
              <a:gd name="T31" fmla="*/ 46 h 200"/>
              <a:gd name="T32" fmla="*/ 18 w 96"/>
              <a:gd name="T33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200">
                <a:moveTo>
                  <a:pt x="18" y="0"/>
                </a:moveTo>
                <a:lnTo>
                  <a:pt x="16" y="5"/>
                </a:lnTo>
                <a:lnTo>
                  <a:pt x="15" y="16"/>
                </a:lnTo>
                <a:lnTo>
                  <a:pt x="16" y="35"/>
                </a:lnTo>
                <a:lnTo>
                  <a:pt x="19" y="59"/>
                </a:lnTo>
                <a:lnTo>
                  <a:pt x="27" y="89"/>
                </a:lnTo>
                <a:lnTo>
                  <a:pt x="42" y="123"/>
                </a:lnTo>
                <a:lnTo>
                  <a:pt x="64" y="160"/>
                </a:lnTo>
                <a:lnTo>
                  <a:pt x="96" y="200"/>
                </a:lnTo>
                <a:lnTo>
                  <a:pt x="90" y="197"/>
                </a:lnTo>
                <a:lnTo>
                  <a:pt x="74" y="188"/>
                </a:lnTo>
                <a:lnTo>
                  <a:pt x="53" y="171"/>
                </a:lnTo>
                <a:lnTo>
                  <a:pt x="31" y="149"/>
                </a:lnTo>
                <a:lnTo>
                  <a:pt x="12" y="120"/>
                </a:lnTo>
                <a:lnTo>
                  <a:pt x="0" y="85"/>
                </a:lnTo>
                <a:lnTo>
                  <a:pt x="1" y="46"/>
                </a:lnTo>
                <a:lnTo>
                  <a:pt x="18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1" name="未知"/>
          <p:cNvSpPr>
            <a:spLocks noChangeArrowheads="1"/>
          </p:cNvSpPr>
          <p:nvPr/>
        </p:nvSpPr>
        <p:spPr bwMode="auto">
          <a:xfrm>
            <a:off x="1835150" y="3481388"/>
            <a:ext cx="168275" cy="95250"/>
          </a:xfrm>
          <a:custGeom>
            <a:avLst/>
            <a:gdLst>
              <a:gd name="T0" fmla="*/ 0 w 212"/>
              <a:gd name="T1" fmla="*/ 6 h 121"/>
              <a:gd name="T2" fmla="*/ 0 w 212"/>
              <a:gd name="T3" fmla="*/ 7 h 121"/>
              <a:gd name="T4" fmla="*/ 2 w 212"/>
              <a:gd name="T5" fmla="*/ 11 h 121"/>
              <a:gd name="T6" fmla="*/ 4 w 212"/>
              <a:gd name="T7" fmla="*/ 17 h 121"/>
              <a:gd name="T8" fmla="*/ 9 w 212"/>
              <a:gd name="T9" fmla="*/ 22 h 121"/>
              <a:gd name="T10" fmla="*/ 13 w 212"/>
              <a:gd name="T11" fmla="*/ 32 h 121"/>
              <a:gd name="T12" fmla="*/ 20 w 212"/>
              <a:gd name="T13" fmla="*/ 41 h 121"/>
              <a:gd name="T14" fmla="*/ 29 w 212"/>
              <a:gd name="T15" fmla="*/ 50 h 121"/>
              <a:gd name="T16" fmla="*/ 40 w 212"/>
              <a:gd name="T17" fmla="*/ 60 h 121"/>
              <a:gd name="T18" fmla="*/ 53 w 212"/>
              <a:gd name="T19" fmla="*/ 71 h 121"/>
              <a:gd name="T20" fmla="*/ 68 w 212"/>
              <a:gd name="T21" fmla="*/ 81 h 121"/>
              <a:gd name="T22" fmla="*/ 85 w 212"/>
              <a:gd name="T23" fmla="*/ 90 h 121"/>
              <a:gd name="T24" fmla="*/ 103 w 212"/>
              <a:gd name="T25" fmla="*/ 100 h 121"/>
              <a:gd name="T26" fmla="*/ 125 w 212"/>
              <a:gd name="T27" fmla="*/ 108 h 121"/>
              <a:gd name="T28" fmla="*/ 149 w 212"/>
              <a:gd name="T29" fmla="*/ 113 h 121"/>
              <a:gd name="T30" fmla="*/ 177 w 212"/>
              <a:gd name="T31" fmla="*/ 119 h 121"/>
              <a:gd name="T32" fmla="*/ 207 w 212"/>
              <a:gd name="T33" fmla="*/ 121 h 121"/>
              <a:gd name="T34" fmla="*/ 207 w 212"/>
              <a:gd name="T35" fmla="*/ 121 h 121"/>
              <a:gd name="T36" fmla="*/ 208 w 212"/>
              <a:gd name="T37" fmla="*/ 121 h 121"/>
              <a:gd name="T38" fmla="*/ 210 w 212"/>
              <a:gd name="T39" fmla="*/ 120 h 121"/>
              <a:gd name="T40" fmla="*/ 212 w 212"/>
              <a:gd name="T41" fmla="*/ 119 h 121"/>
              <a:gd name="T42" fmla="*/ 212 w 212"/>
              <a:gd name="T43" fmla="*/ 118 h 121"/>
              <a:gd name="T44" fmla="*/ 212 w 212"/>
              <a:gd name="T45" fmla="*/ 117 h 121"/>
              <a:gd name="T46" fmla="*/ 210 w 212"/>
              <a:gd name="T47" fmla="*/ 115 h 121"/>
              <a:gd name="T48" fmla="*/ 208 w 212"/>
              <a:gd name="T49" fmla="*/ 113 h 121"/>
              <a:gd name="T50" fmla="*/ 207 w 212"/>
              <a:gd name="T51" fmla="*/ 113 h 121"/>
              <a:gd name="T52" fmla="*/ 207 w 212"/>
              <a:gd name="T53" fmla="*/ 113 h 121"/>
              <a:gd name="T54" fmla="*/ 178 w 212"/>
              <a:gd name="T55" fmla="*/ 111 h 121"/>
              <a:gd name="T56" fmla="*/ 152 w 212"/>
              <a:gd name="T57" fmla="*/ 106 h 121"/>
              <a:gd name="T58" fmla="*/ 129 w 212"/>
              <a:gd name="T59" fmla="*/ 100 h 121"/>
              <a:gd name="T60" fmla="*/ 107 w 212"/>
              <a:gd name="T61" fmla="*/ 93 h 121"/>
              <a:gd name="T62" fmla="*/ 88 w 212"/>
              <a:gd name="T63" fmla="*/ 83 h 121"/>
              <a:gd name="T64" fmla="*/ 72 w 212"/>
              <a:gd name="T65" fmla="*/ 74 h 121"/>
              <a:gd name="T66" fmla="*/ 58 w 212"/>
              <a:gd name="T67" fmla="*/ 65 h 121"/>
              <a:gd name="T68" fmla="*/ 47 w 212"/>
              <a:gd name="T69" fmla="*/ 55 h 121"/>
              <a:gd name="T70" fmla="*/ 36 w 212"/>
              <a:gd name="T71" fmla="*/ 45 h 121"/>
              <a:gd name="T72" fmla="*/ 27 w 212"/>
              <a:gd name="T73" fmla="*/ 36 h 121"/>
              <a:gd name="T74" fmla="*/ 20 w 212"/>
              <a:gd name="T75" fmla="*/ 27 h 121"/>
              <a:gd name="T76" fmla="*/ 16 w 212"/>
              <a:gd name="T77" fmla="*/ 19 h 121"/>
              <a:gd name="T78" fmla="*/ 11 w 212"/>
              <a:gd name="T79" fmla="*/ 13 h 121"/>
              <a:gd name="T80" fmla="*/ 9 w 212"/>
              <a:gd name="T81" fmla="*/ 7 h 121"/>
              <a:gd name="T82" fmla="*/ 8 w 212"/>
              <a:gd name="T83" fmla="*/ 4 h 121"/>
              <a:gd name="T84" fmla="*/ 6 w 212"/>
              <a:gd name="T85" fmla="*/ 3 h 121"/>
              <a:gd name="T86" fmla="*/ 6 w 212"/>
              <a:gd name="T87" fmla="*/ 3 h 121"/>
              <a:gd name="T88" fmla="*/ 6 w 212"/>
              <a:gd name="T89" fmla="*/ 2 h 121"/>
              <a:gd name="T90" fmla="*/ 5 w 212"/>
              <a:gd name="T91" fmla="*/ 0 h 121"/>
              <a:gd name="T92" fmla="*/ 3 w 212"/>
              <a:gd name="T93" fmla="*/ 0 h 121"/>
              <a:gd name="T94" fmla="*/ 2 w 212"/>
              <a:gd name="T95" fmla="*/ 0 h 121"/>
              <a:gd name="T96" fmla="*/ 1 w 212"/>
              <a:gd name="T97" fmla="*/ 2 h 121"/>
              <a:gd name="T98" fmla="*/ 0 w 212"/>
              <a:gd name="T99" fmla="*/ 3 h 121"/>
              <a:gd name="T100" fmla="*/ 0 w 212"/>
              <a:gd name="T101" fmla="*/ 5 h 121"/>
              <a:gd name="T102" fmla="*/ 0 w 212"/>
              <a:gd name="T103" fmla="*/ 6 h 121"/>
              <a:gd name="T104" fmla="*/ 0 w 212"/>
              <a:gd name="T105" fmla="*/ 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2" h="121">
                <a:moveTo>
                  <a:pt x="0" y="6"/>
                </a:moveTo>
                <a:lnTo>
                  <a:pt x="0" y="7"/>
                </a:lnTo>
                <a:lnTo>
                  <a:pt x="2" y="11"/>
                </a:lnTo>
                <a:lnTo>
                  <a:pt x="4" y="17"/>
                </a:lnTo>
                <a:lnTo>
                  <a:pt x="9" y="22"/>
                </a:lnTo>
                <a:lnTo>
                  <a:pt x="13" y="32"/>
                </a:lnTo>
                <a:lnTo>
                  <a:pt x="20" y="41"/>
                </a:lnTo>
                <a:lnTo>
                  <a:pt x="29" y="50"/>
                </a:lnTo>
                <a:lnTo>
                  <a:pt x="40" y="60"/>
                </a:lnTo>
                <a:lnTo>
                  <a:pt x="53" y="71"/>
                </a:lnTo>
                <a:lnTo>
                  <a:pt x="68" y="81"/>
                </a:lnTo>
                <a:lnTo>
                  <a:pt x="85" y="90"/>
                </a:lnTo>
                <a:lnTo>
                  <a:pt x="103" y="100"/>
                </a:lnTo>
                <a:lnTo>
                  <a:pt x="125" y="108"/>
                </a:lnTo>
                <a:lnTo>
                  <a:pt x="149" y="113"/>
                </a:lnTo>
                <a:lnTo>
                  <a:pt x="177" y="119"/>
                </a:lnTo>
                <a:lnTo>
                  <a:pt x="207" y="121"/>
                </a:lnTo>
                <a:lnTo>
                  <a:pt x="208" y="121"/>
                </a:lnTo>
                <a:lnTo>
                  <a:pt x="210" y="120"/>
                </a:lnTo>
                <a:lnTo>
                  <a:pt x="212" y="119"/>
                </a:lnTo>
                <a:lnTo>
                  <a:pt x="212" y="118"/>
                </a:lnTo>
                <a:lnTo>
                  <a:pt x="212" y="117"/>
                </a:lnTo>
                <a:lnTo>
                  <a:pt x="210" y="115"/>
                </a:lnTo>
                <a:lnTo>
                  <a:pt x="208" y="113"/>
                </a:lnTo>
                <a:lnTo>
                  <a:pt x="207" y="113"/>
                </a:lnTo>
                <a:lnTo>
                  <a:pt x="178" y="111"/>
                </a:lnTo>
                <a:lnTo>
                  <a:pt x="152" y="106"/>
                </a:lnTo>
                <a:lnTo>
                  <a:pt x="129" y="100"/>
                </a:lnTo>
                <a:lnTo>
                  <a:pt x="107" y="93"/>
                </a:lnTo>
                <a:lnTo>
                  <a:pt x="88" y="83"/>
                </a:lnTo>
                <a:lnTo>
                  <a:pt x="72" y="74"/>
                </a:lnTo>
                <a:lnTo>
                  <a:pt x="58" y="65"/>
                </a:lnTo>
                <a:lnTo>
                  <a:pt x="47" y="55"/>
                </a:lnTo>
                <a:lnTo>
                  <a:pt x="36" y="45"/>
                </a:lnTo>
                <a:lnTo>
                  <a:pt x="27" y="36"/>
                </a:lnTo>
                <a:lnTo>
                  <a:pt x="20" y="27"/>
                </a:lnTo>
                <a:lnTo>
                  <a:pt x="16" y="19"/>
                </a:lnTo>
                <a:lnTo>
                  <a:pt x="11" y="13"/>
                </a:lnTo>
                <a:lnTo>
                  <a:pt x="9" y="7"/>
                </a:lnTo>
                <a:lnTo>
                  <a:pt x="8" y="4"/>
                </a:lnTo>
                <a:lnTo>
                  <a:pt x="6" y="3"/>
                </a:lnTo>
                <a:lnTo>
                  <a:pt x="6" y="2"/>
                </a:lnTo>
                <a:lnTo>
                  <a:pt x="5" y="0"/>
                </a:lnTo>
                <a:lnTo>
                  <a:pt x="3" y="0"/>
                </a:lnTo>
                <a:lnTo>
                  <a:pt x="2" y="0"/>
                </a:lnTo>
                <a:lnTo>
                  <a:pt x="1" y="2"/>
                </a:lnTo>
                <a:lnTo>
                  <a:pt x="0" y="3"/>
                </a:lnTo>
                <a:lnTo>
                  <a:pt x="0" y="5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2" name="未知"/>
          <p:cNvSpPr>
            <a:spLocks noChangeArrowheads="1"/>
          </p:cNvSpPr>
          <p:nvPr/>
        </p:nvSpPr>
        <p:spPr bwMode="auto">
          <a:xfrm>
            <a:off x="3200400" y="2239963"/>
            <a:ext cx="527050" cy="352425"/>
          </a:xfrm>
          <a:custGeom>
            <a:avLst/>
            <a:gdLst>
              <a:gd name="T0" fmla="*/ 8 w 664"/>
              <a:gd name="T1" fmla="*/ 433 h 441"/>
              <a:gd name="T2" fmla="*/ 664 w 664"/>
              <a:gd name="T3" fmla="*/ 0 h 441"/>
              <a:gd name="T4" fmla="*/ 651 w 664"/>
              <a:gd name="T5" fmla="*/ 13 h 441"/>
              <a:gd name="T6" fmla="*/ 0 w 664"/>
              <a:gd name="T7" fmla="*/ 441 h 441"/>
              <a:gd name="T8" fmla="*/ 8 w 664"/>
              <a:gd name="T9" fmla="*/ 433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441">
                <a:moveTo>
                  <a:pt x="8" y="433"/>
                </a:moveTo>
                <a:lnTo>
                  <a:pt x="664" y="0"/>
                </a:lnTo>
                <a:lnTo>
                  <a:pt x="651" y="13"/>
                </a:lnTo>
                <a:lnTo>
                  <a:pt x="0" y="441"/>
                </a:lnTo>
                <a:lnTo>
                  <a:pt x="8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3" name="未知"/>
          <p:cNvSpPr>
            <a:spLocks noChangeArrowheads="1"/>
          </p:cNvSpPr>
          <p:nvPr/>
        </p:nvSpPr>
        <p:spPr bwMode="auto">
          <a:xfrm>
            <a:off x="2443163" y="3009900"/>
            <a:ext cx="61912" cy="74613"/>
          </a:xfrm>
          <a:custGeom>
            <a:avLst/>
            <a:gdLst>
              <a:gd name="T0" fmla="*/ 45 w 77"/>
              <a:gd name="T1" fmla="*/ 95 h 95"/>
              <a:gd name="T2" fmla="*/ 77 w 77"/>
              <a:gd name="T3" fmla="*/ 76 h 95"/>
              <a:gd name="T4" fmla="*/ 32 w 77"/>
              <a:gd name="T5" fmla="*/ 0 h 95"/>
              <a:gd name="T6" fmla="*/ 0 w 77"/>
              <a:gd name="T7" fmla="*/ 19 h 95"/>
              <a:gd name="T8" fmla="*/ 45 w 77"/>
              <a:gd name="T9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95">
                <a:moveTo>
                  <a:pt x="45" y="95"/>
                </a:moveTo>
                <a:lnTo>
                  <a:pt x="77" y="76"/>
                </a:lnTo>
                <a:lnTo>
                  <a:pt x="32" y="0"/>
                </a:lnTo>
                <a:lnTo>
                  <a:pt x="0" y="19"/>
                </a:lnTo>
                <a:lnTo>
                  <a:pt x="45" y="95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4" name="未知"/>
          <p:cNvSpPr>
            <a:spLocks noChangeArrowheads="1"/>
          </p:cNvSpPr>
          <p:nvPr/>
        </p:nvSpPr>
        <p:spPr bwMode="auto">
          <a:xfrm>
            <a:off x="2387600" y="3049588"/>
            <a:ext cx="58738" cy="73025"/>
          </a:xfrm>
          <a:custGeom>
            <a:avLst/>
            <a:gdLst>
              <a:gd name="T0" fmla="*/ 45 w 77"/>
              <a:gd name="T1" fmla="*/ 94 h 94"/>
              <a:gd name="T2" fmla="*/ 77 w 77"/>
              <a:gd name="T3" fmla="*/ 76 h 94"/>
              <a:gd name="T4" fmla="*/ 32 w 77"/>
              <a:gd name="T5" fmla="*/ 0 h 94"/>
              <a:gd name="T6" fmla="*/ 0 w 77"/>
              <a:gd name="T7" fmla="*/ 19 h 94"/>
              <a:gd name="T8" fmla="*/ 45 w 77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94">
                <a:moveTo>
                  <a:pt x="45" y="94"/>
                </a:moveTo>
                <a:lnTo>
                  <a:pt x="77" y="76"/>
                </a:lnTo>
                <a:lnTo>
                  <a:pt x="32" y="0"/>
                </a:lnTo>
                <a:lnTo>
                  <a:pt x="0" y="19"/>
                </a:lnTo>
                <a:lnTo>
                  <a:pt x="45" y="94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5" name="未知"/>
          <p:cNvSpPr>
            <a:spLocks noChangeArrowheads="1"/>
          </p:cNvSpPr>
          <p:nvPr/>
        </p:nvSpPr>
        <p:spPr bwMode="auto">
          <a:xfrm>
            <a:off x="2332038" y="3084513"/>
            <a:ext cx="61912" cy="74612"/>
          </a:xfrm>
          <a:custGeom>
            <a:avLst/>
            <a:gdLst>
              <a:gd name="T0" fmla="*/ 45 w 77"/>
              <a:gd name="T1" fmla="*/ 95 h 95"/>
              <a:gd name="T2" fmla="*/ 77 w 77"/>
              <a:gd name="T3" fmla="*/ 76 h 95"/>
              <a:gd name="T4" fmla="*/ 33 w 77"/>
              <a:gd name="T5" fmla="*/ 0 h 95"/>
              <a:gd name="T6" fmla="*/ 0 w 77"/>
              <a:gd name="T7" fmla="*/ 20 h 95"/>
              <a:gd name="T8" fmla="*/ 45 w 77"/>
              <a:gd name="T9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95">
                <a:moveTo>
                  <a:pt x="45" y="95"/>
                </a:moveTo>
                <a:lnTo>
                  <a:pt x="77" y="76"/>
                </a:lnTo>
                <a:lnTo>
                  <a:pt x="33" y="0"/>
                </a:lnTo>
                <a:lnTo>
                  <a:pt x="0" y="20"/>
                </a:lnTo>
                <a:lnTo>
                  <a:pt x="45" y="95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6" name="未知"/>
          <p:cNvSpPr>
            <a:spLocks noChangeArrowheads="1"/>
          </p:cNvSpPr>
          <p:nvPr/>
        </p:nvSpPr>
        <p:spPr bwMode="auto">
          <a:xfrm>
            <a:off x="2279650" y="3116263"/>
            <a:ext cx="60325" cy="77787"/>
          </a:xfrm>
          <a:custGeom>
            <a:avLst/>
            <a:gdLst>
              <a:gd name="T0" fmla="*/ 45 w 78"/>
              <a:gd name="T1" fmla="*/ 96 h 96"/>
              <a:gd name="T2" fmla="*/ 78 w 78"/>
              <a:gd name="T3" fmla="*/ 76 h 96"/>
              <a:gd name="T4" fmla="*/ 33 w 78"/>
              <a:gd name="T5" fmla="*/ 0 h 96"/>
              <a:gd name="T6" fmla="*/ 0 w 78"/>
              <a:gd name="T7" fmla="*/ 20 h 96"/>
              <a:gd name="T8" fmla="*/ 45 w 78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96">
                <a:moveTo>
                  <a:pt x="45" y="96"/>
                </a:moveTo>
                <a:lnTo>
                  <a:pt x="78" y="76"/>
                </a:lnTo>
                <a:lnTo>
                  <a:pt x="33" y="0"/>
                </a:lnTo>
                <a:lnTo>
                  <a:pt x="0" y="20"/>
                </a:lnTo>
                <a:lnTo>
                  <a:pt x="45" y="96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7" name="未知"/>
          <p:cNvSpPr>
            <a:spLocks noChangeArrowheads="1"/>
          </p:cNvSpPr>
          <p:nvPr/>
        </p:nvSpPr>
        <p:spPr bwMode="auto">
          <a:xfrm>
            <a:off x="2124075" y="2492375"/>
            <a:ext cx="60325" cy="74613"/>
          </a:xfrm>
          <a:custGeom>
            <a:avLst/>
            <a:gdLst>
              <a:gd name="T0" fmla="*/ 45 w 77"/>
              <a:gd name="T1" fmla="*/ 94 h 94"/>
              <a:gd name="T2" fmla="*/ 77 w 77"/>
              <a:gd name="T3" fmla="*/ 74 h 94"/>
              <a:gd name="T4" fmla="*/ 32 w 77"/>
              <a:gd name="T5" fmla="*/ 0 h 94"/>
              <a:gd name="T6" fmla="*/ 0 w 77"/>
              <a:gd name="T7" fmla="*/ 18 h 94"/>
              <a:gd name="T8" fmla="*/ 45 w 77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94">
                <a:moveTo>
                  <a:pt x="45" y="94"/>
                </a:moveTo>
                <a:lnTo>
                  <a:pt x="77" y="74"/>
                </a:lnTo>
                <a:lnTo>
                  <a:pt x="32" y="0"/>
                </a:lnTo>
                <a:lnTo>
                  <a:pt x="0" y="18"/>
                </a:lnTo>
                <a:lnTo>
                  <a:pt x="45" y="94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8" name="未知"/>
          <p:cNvSpPr>
            <a:spLocks noChangeArrowheads="1"/>
          </p:cNvSpPr>
          <p:nvPr/>
        </p:nvSpPr>
        <p:spPr bwMode="auto">
          <a:xfrm>
            <a:off x="2174875" y="3181350"/>
            <a:ext cx="61913" cy="76200"/>
          </a:xfrm>
          <a:custGeom>
            <a:avLst/>
            <a:gdLst>
              <a:gd name="T0" fmla="*/ 45 w 77"/>
              <a:gd name="T1" fmla="*/ 94 h 94"/>
              <a:gd name="T2" fmla="*/ 77 w 77"/>
              <a:gd name="T3" fmla="*/ 75 h 94"/>
              <a:gd name="T4" fmla="*/ 32 w 77"/>
              <a:gd name="T5" fmla="*/ 0 h 94"/>
              <a:gd name="T6" fmla="*/ 0 w 77"/>
              <a:gd name="T7" fmla="*/ 18 h 94"/>
              <a:gd name="T8" fmla="*/ 45 w 77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94">
                <a:moveTo>
                  <a:pt x="45" y="94"/>
                </a:moveTo>
                <a:lnTo>
                  <a:pt x="77" y="75"/>
                </a:lnTo>
                <a:lnTo>
                  <a:pt x="32" y="0"/>
                </a:lnTo>
                <a:lnTo>
                  <a:pt x="0" y="18"/>
                </a:lnTo>
                <a:lnTo>
                  <a:pt x="45" y="94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29" name="未知"/>
          <p:cNvSpPr>
            <a:spLocks noChangeArrowheads="1"/>
          </p:cNvSpPr>
          <p:nvPr/>
        </p:nvSpPr>
        <p:spPr bwMode="auto">
          <a:xfrm>
            <a:off x="2124075" y="3213100"/>
            <a:ext cx="60325" cy="76200"/>
          </a:xfrm>
          <a:custGeom>
            <a:avLst/>
            <a:gdLst>
              <a:gd name="T0" fmla="*/ 44 w 77"/>
              <a:gd name="T1" fmla="*/ 94 h 94"/>
              <a:gd name="T2" fmla="*/ 77 w 77"/>
              <a:gd name="T3" fmla="*/ 76 h 94"/>
              <a:gd name="T4" fmla="*/ 32 w 77"/>
              <a:gd name="T5" fmla="*/ 0 h 94"/>
              <a:gd name="T6" fmla="*/ 0 w 77"/>
              <a:gd name="T7" fmla="*/ 19 h 94"/>
              <a:gd name="T8" fmla="*/ 44 w 77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94">
                <a:moveTo>
                  <a:pt x="44" y="94"/>
                </a:moveTo>
                <a:lnTo>
                  <a:pt x="77" y="76"/>
                </a:lnTo>
                <a:lnTo>
                  <a:pt x="32" y="0"/>
                </a:lnTo>
                <a:lnTo>
                  <a:pt x="0" y="19"/>
                </a:lnTo>
                <a:lnTo>
                  <a:pt x="44" y="94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30" name="未知"/>
          <p:cNvSpPr>
            <a:spLocks noChangeArrowheads="1"/>
          </p:cNvSpPr>
          <p:nvPr/>
        </p:nvSpPr>
        <p:spPr bwMode="auto">
          <a:xfrm>
            <a:off x="2070100" y="3248025"/>
            <a:ext cx="60325" cy="74613"/>
          </a:xfrm>
          <a:custGeom>
            <a:avLst/>
            <a:gdLst>
              <a:gd name="T0" fmla="*/ 45 w 78"/>
              <a:gd name="T1" fmla="*/ 94 h 94"/>
              <a:gd name="T2" fmla="*/ 78 w 78"/>
              <a:gd name="T3" fmla="*/ 75 h 94"/>
              <a:gd name="T4" fmla="*/ 33 w 78"/>
              <a:gd name="T5" fmla="*/ 0 h 94"/>
              <a:gd name="T6" fmla="*/ 0 w 78"/>
              <a:gd name="T7" fmla="*/ 18 h 94"/>
              <a:gd name="T8" fmla="*/ 45 w 78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94">
                <a:moveTo>
                  <a:pt x="45" y="94"/>
                </a:moveTo>
                <a:lnTo>
                  <a:pt x="78" y="75"/>
                </a:lnTo>
                <a:lnTo>
                  <a:pt x="33" y="0"/>
                </a:lnTo>
                <a:lnTo>
                  <a:pt x="0" y="18"/>
                </a:lnTo>
                <a:lnTo>
                  <a:pt x="45" y="94"/>
                </a:lnTo>
                <a:close/>
              </a:path>
            </a:pathLst>
          </a:custGeom>
          <a:solidFill>
            <a:srgbClr val="3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31" name="Rectangle 48"/>
          <p:cNvSpPr>
            <a:spLocks noChangeArrowheads="1"/>
          </p:cNvSpPr>
          <p:nvPr/>
        </p:nvSpPr>
        <p:spPr bwMode="auto">
          <a:xfrm>
            <a:off x="685800" y="1979613"/>
            <a:ext cx="3810000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/>
          <a:lstStyle/>
          <a:p>
            <a:pPr marL="346075" indent="-346075" defTabSz="923925">
              <a:spcBef>
                <a:spcPct val="20000"/>
              </a:spcBef>
              <a:buFontTx/>
              <a:buChar char="•"/>
            </a:pPr>
            <a:endParaRPr lang="zh-CN" altLang="en-US"/>
          </a:p>
        </p:txBody>
      </p:sp>
      <p:pic>
        <p:nvPicPr>
          <p:cNvPr id="62514" name="Picture 50" descr="u=554737092,859663501&amp;gp=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1412875"/>
            <a:ext cx="280828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5" name="Picture 51" descr="u=433760263,292292327&amp;gp=0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076700"/>
            <a:ext cx="2665413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2"/>
          <p:cNvGrpSpPr>
            <a:grpSpLocks noChangeAspect="1"/>
          </p:cNvGrpSpPr>
          <p:nvPr/>
        </p:nvGrpSpPr>
        <p:grpSpPr bwMode="auto">
          <a:xfrm>
            <a:off x="180975" y="3141663"/>
            <a:ext cx="1530350" cy="1809750"/>
            <a:chOff x="0" y="0"/>
            <a:chExt cx="965" cy="1140"/>
          </a:xfrm>
        </p:grpSpPr>
        <p:pic>
          <p:nvPicPr>
            <p:cNvPr id="67635" name="Picture 5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4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7636" name="Group 54"/>
            <p:cNvGrpSpPr>
              <a:grpSpLocks noChangeAspect="1"/>
            </p:cNvGrpSpPr>
            <p:nvPr/>
          </p:nvGrpSpPr>
          <p:grpSpPr bwMode="auto">
            <a:xfrm>
              <a:off x="0" y="288"/>
              <a:ext cx="965" cy="624"/>
              <a:chOff x="0" y="0"/>
              <a:chExt cx="965" cy="624"/>
            </a:xfrm>
          </p:grpSpPr>
          <p:pic>
            <p:nvPicPr>
              <p:cNvPr id="67637" name="Picture 5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" y="53"/>
                <a:ext cx="677" cy="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638" name="Picture 5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4" cy="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67639" name="Picture 57" descr="04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485900"/>
            <a:ext cx="2747962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右箭头 2">
            <a:hlinkClick r:id="rId12" action="ppaction://hlinkfile"/>
          </p:cNvPr>
          <p:cNvSpPr/>
          <p:nvPr/>
        </p:nvSpPr>
        <p:spPr>
          <a:xfrm>
            <a:off x="6588125" y="5373688"/>
            <a:ext cx="936625" cy="576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201470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ChangeArrowheads="1"/>
          </p:cNvSpPr>
          <p:nvPr/>
        </p:nvSpPr>
        <p:spPr bwMode="auto">
          <a:xfrm>
            <a:off x="3429000" y="3195638"/>
            <a:ext cx="160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54371" name="Rectangle 3"/>
          <p:cNvSpPr>
            <a:spLocks noChangeArrowheads="1"/>
          </p:cNvSpPr>
          <p:nvPr/>
        </p:nvSpPr>
        <p:spPr bwMode="auto">
          <a:xfrm>
            <a:off x="3429000" y="4414838"/>
            <a:ext cx="1600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54372" name="Rectangle 4"/>
          <p:cNvSpPr>
            <a:spLocks noChangeArrowheads="1"/>
          </p:cNvSpPr>
          <p:nvPr/>
        </p:nvSpPr>
        <p:spPr bwMode="auto">
          <a:xfrm>
            <a:off x="3419475" y="1925638"/>
            <a:ext cx="160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250825" y="1341438"/>
            <a:ext cx="3752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增大压强的方法</a:t>
            </a:r>
          </a:p>
        </p:txBody>
      </p:sp>
      <p:sp>
        <p:nvSpPr>
          <p:cNvPr id="954374" name="Text Box 7"/>
          <p:cNvSpPr txBox="1">
            <a:spLocks noChangeArrowheads="1"/>
          </p:cNvSpPr>
          <p:nvPr/>
        </p:nvSpPr>
        <p:spPr bwMode="auto">
          <a:xfrm>
            <a:off x="457200" y="3424238"/>
            <a:ext cx="3352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受力面积 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S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一定时，增大压力 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F</a:t>
            </a:r>
          </a:p>
        </p:txBody>
      </p:sp>
      <p:sp>
        <p:nvSpPr>
          <p:cNvPr id="954375" name="AutoShape 8"/>
          <p:cNvSpPr>
            <a:spLocks/>
          </p:cNvSpPr>
          <p:nvPr/>
        </p:nvSpPr>
        <p:spPr bwMode="auto">
          <a:xfrm>
            <a:off x="228600" y="2357438"/>
            <a:ext cx="228600" cy="2590800"/>
          </a:xfrm>
          <a:prstGeom prst="leftBrace">
            <a:avLst>
              <a:gd name="adj1" fmla="val 94235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54376" name="Text Box 9"/>
          <p:cNvSpPr txBox="1">
            <a:spLocks noChangeArrowheads="1"/>
          </p:cNvSpPr>
          <p:nvPr/>
        </p:nvSpPr>
        <p:spPr bwMode="auto">
          <a:xfrm>
            <a:off x="457200" y="2205038"/>
            <a:ext cx="2971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压力 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F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一定时，减小受力面积 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S</a:t>
            </a:r>
            <a:endParaRPr lang="en-US" altLang="zh-CN" sz="2800" i="1">
              <a:latin typeface="Tahoma" pitchFamily="34" charset="0"/>
              <a:ea typeface="楷体_GB2312" pitchFamily="49" charset="-122"/>
            </a:endParaRPr>
          </a:p>
        </p:txBody>
      </p:sp>
      <p:sp>
        <p:nvSpPr>
          <p:cNvPr id="954377" name="Text Box 11"/>
          <p:cNvSpPr txBox="1">
            <a:spLocks noChangeArrowheads="1"/>
          </p:cNvSpPr>
          <p:nvPr/>
        </p:nvSpPr>
        <p:spPr bwMode="auto">
          <a:xfrm>
            <a:off x="457200" y="4567238"/>
            <a:ext cx="2895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增大压力 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F</a:t>
            </a:r>
            <a:r>
              <a:rPr lang="en-US" altLang="zh-CN" sz="2800" b="1">
                <a:latin typeface="Times New Roman" pitchFamily="18" charset="0"/>
              </a:rPr>
              <a:t> 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，减小受力面积 </a:t>
            </a:r>
            <a:r>
              <a:rPr lang="en-US" altLang="zh-CN" sz="2800" b="1" i="1">
                <a:latin typeface="Times New Roman" pitchFamily="18" charset="0"/>
              </a:rPr>
              <a:t>S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657600" y="1900238"/>
            <a:ext cx="1235075" cy="1204912"/>
            <a:chOff x="2822" y="1440"/>
            <a:chExt cx="778" cy="759"/>
          </a:xfrm>
        </p:grpSpPr>
        <p:sp>
          <p:nvSpPr>
            <p:cNvPr id="68618" name="Text Box 13"/>
            <p:cNvSpPr txBox="1">
              <a:spLocks noChangeArrowheads="1"/>
            </p:cNvSpPr>
            <p:nvPr/>
          </p:nvSpPr>
          <p:spPr bwMode="auto">
            <a:xfrm>
              <a:off x="2822" y="1658"/>
              <a:ext cx="4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p=</a:t>
              </a:r>
              <a:r>
                <a:rPr lang="en-US" altLang="zh-CN" sz="2800" b="1" i="1">
                  <a:solidFill>
                    <a:srgbClr val="3333FF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68619" name="Line 14"/>
            <p:cNvSpPr>
              <a:spLocks noChangeShapeType="1"/>
            </p:cNvSpPr>
            <p:nvPr/>
          </p:nvSpPr>
          <p:spPr bwMode="auto">
            <a:xfrm>
              <a:off x="3264" y="1808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0" name="Text Box 15"/>
            <p:cNvSpPr txBox="1">
              <a:spLocks noChangeArrowheads="1"/>
            </p:cNvSpPr>
            <p:nvPr/>
          </p:nvSpPr>
          <p:spPr bwMode="auto">
            <a:xfrm>
              <a:off x="3312" y="144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68621" name="Text Box 16"/>
            <p:cNvSpPr txBox="1">
              <a:spLocks noChangeArrowheads="1"/>
            </p:cNvSpPr>
            <p:nvPr/>
          </p:nvSpPr>
          <p:spPr bwMode="auto">
            <a:xfrm>
              <a:off x="3312" y="1872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3581400" y="3195638"/>
            <a:ext cx="1235075" cy="1204912"/>
            <a:chOff x="2822" y="1440"/>
            <a:chExt cx="778" cy="759"/>
          </a:xfrm>
        </p:grpSpPr>
        <p:sp>
          <p:nvSpPr>
            <p:cNvPr id="68623" name="Text Box 18"/>
            <p:cNvSpPr txBox="1">
              <a:spLocks noChangeArrowheads="1"/>
            </p:cNvSpPr>
            <p:nvPr/>
          </p:nvSpPr>
          <p:spPr bwMode="auto">
            <a:xfrm>
              <a:off x="2822" y="1658"/>
              <a:ext cx="4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p=</a:t>
              </a:r>
              <a:r>
                <a:rPr lang="en-US" altLang="zh-CN" sz="2800" b="1" i="1">
                  <a:solidFill>
                    <a:srgbClr val="3333FF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68624" name="Line 19"/>
            <p:cNvSpPr>
              <a:spLocks noChangeShapeType="1"/>
            </p:cNvSpPr>
            <p:nvPr/>
          </p:nvSpPr>
          <p:spPr bwMode="auto">
            <a:xfrm>
              <a:off x="3264" y="1808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5" name="Text Box 20"/>
            <p:cNvSpPr txBox="1">
              <a:spLocks noChangeArrowheads="1"/>
            </p:cNvSpPr>
            <p:nvPr/>
          </p:nvSpPr>
          <p:spPr bwMode="auto">
            <a:xfrm>
              <a:off x="3312" y="144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68626" name="Text Box 21"/>
            <p:cNvSpPr txBox="1">
              <a:spLocks noChangeArrowheads="1"/>
            </p:cNvSpPr>
            <p:nvPr/>
          </p:nvSpPr>
          <p:spPr bwMode="auto">
            <a:xfrm>
              <a:off x="3312" y="1872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3581400" y="4414838"/>
            <a:ext cx="1235075" cy="1204912"/>
            <a:chOff x="2822" y="1440"/>
            <a:chExt cx="778" cy="759"/>
          </a:xfrm>
        </p:grpSpPr>
        <p:sp>
          <p:nvSpPr>
            <p:cNvPr id="68628" name="Text Box 23"/>
            <p:cNvSpPr txBox="1">
              <a:spLocks noChangeArrowheads="1"/>
            </p:cNvSpPr>
            <p:nvPr/>
          </p:nvSpPr>
          <p:spPr bwMode="auto">
            <a:xfrm>
              <a:off x="2822" y="1658"/>
              <a:ext cx="4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p=</a:t>
              </a:r>
              <a:r>
                <a:rPr lang="en-US" altLang="zh-CN" sz="2800" b="1" i="1">
                  <a:solidFill>
                    <a:srgbClr val="3333FF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68629" name="Line 24"/>
            <p:cNvSpPr>
              <a:spLocks noChangeShapeType="1"/>
            </p:cNvSpPr>
            <p:nvPr/>
          </p:nvSpPr>
          <p:spPr bwMode="auto">
            <a:xfrm>
              <a:off x="3264" y="1808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30" name="Text Box 25"/>
            <p:cNvSpPr txBox="1">
              <a:spLocks noChangeArrowheads="1"/>
            </p:cNvSpPr>
            <p:nvPr/>
          </p:nvSpPr>
          <p:spPr bwMode="auto">
            <a:xfrm>
              <a:off x="3312" y="144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68631" name="Text Box 26"/>
            <p:cNvSpPr txBox="1">
              <a:spLocks noChangeArrowheads="1"/>
            </p:cNvSpPr>
            <p:nvPr/>
          </p:nvSpPr>
          <p:spPr bwMode="auto">
            <a:xfrm>
              <a:off x="3312" y="1872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S</a:t>
              </a:r>
            </a:p>
          </p:txBody>
        </p:sp>
      </p:grpSp>
      <p:sp>
        <p:nvSpPr>
          <p:cNvPr id="22555" name="Line 27"/>
          <p:cNvSpPr>
            <a:spLocks noChangeShapeType="1"/>
          </p:cNvSpPr>
          <p:nvPr/>
        </p:nvSpPr>
        <p:spPr bwMode="auto">
          <a:xfrm>
            <a:off x="4876800" y="2586038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Line 28"/>
          <p:cNvSpPr>
            <a:spLocks noChangeShapeType="1"/>
          </p:cNvSpPr>
          <p:nvPr/>
        </p:nvSpPr>
        <p:spPr bwMode="auto">
          <a:xfrm>
            <a:off x="4419600" y="1976438"/>
            <a:ext cx="457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Line 29"/>
          <p:cNvSpPr>
            <a:spLocks noChangeShapeType="1"/>
          </p:cNvSpPr>
          <p:nvPr/>
        </p:nvSpPr>
        <p:spPr bwMode="auto">
          <a:xfrm flipV="1">
            <a:off x="3581400" y="2357438"/>
            <a:ext cx="152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8" name="Line 30"/>
          <p:cNvSpPr>
            <a:spLocks noChangeShapeType="1"/>
          </p:cNvSpPr>
          <p:nvPr/>
        </p:nvSpPr>
        <p:spPr bwMode="auto">
          <a:xfrm flipV="1">
            <a:off x="4724400" y="3271838"/>
            <a:ext cx="152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9" name="Line 31"/>
          <p:cNvSpPr>
            <a:spLocks noChangeShapeType="1"/>
          </p:cNvSpPr>
          <p:nvPr/>
        </p:nvSpPr>
        <p:spPr bwMode="auto">
          <a:xfrm>
            <a:off x="4343400" y="3957638"/>
            <a:ext cx="457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Line 32"/>
          <p:cNvSpPr>
            <a:spLocks noChangeShapeType="1"/>
          </p:cNvSpPr>
          <p:nvPr/>
        </p:nvSpPr>
        <p:spPr bwMode="auto">
          <a:xfrm flipV="1">
            <a:off x="3505200" y="3652838"/>
            <a:ext cx="152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Line 33"/>
          <p:cNvSpPr>
            <a:spLocks noChangeShapeType="1"/>
          </p:cNvSpPr>
          <p:nvPr/>
        </p:nvSpPr>
        <p:spPr bwMode="auto">
          <a:xfrm flipV="1">
            <a:off x="3505200" y="4795838"/>
            <a:ext cx="152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2" name="Line 34"/>
          <p:cNvSpPr>
            <a:spLocks noChangeShapeType="1"/>
          </p:cNvSpPr>
          <p:nvPr/>
        </p:nvSpPr>
        <p:spPr bwMode="auto">
          <a:xfrm flipV="1">
            <a:off x="4800600" y="4414838"/>
            <a:ext cx="152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4800600" y="5176838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4402" name="Text Box 36"/>
          <p:cNvSpPr txBox="1">
            <a:spLocks noChangeArrowheads="1"/>
          </p:cNvSpPr>
          <p:nvPr/>
        </p:nvSpPr>
        <p:spPr bwMode="auto">
          <a:xfrm>
            <a:off x="5003800" y="2492375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用细线切割皮蛋</a:t>
            </a:r>
          </a:p>
        </p:txBody>
      </p:sp>
      <p:sp>
        <p:nvSpPr>
          <p:cNvPr id="954403" name="Text Box 37"/>
          <p:cNvSpPr txBox="1">
            <a:spLocks noChangeArrowheads="1"/>
          </p:cNvSpPr>
          <p:nvPr/>
        </p:nvSpPr>
        <p:spPr bwMode="auto">
          <a:xfrm>
            <a:off x="5029200" y="3348038"/>
            <a:ext cx="2362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压路机的磙子是重质实心的</a:t>
            </a:r>
          </a:p>
        </p:txBody>
      </p:sp>
      <p:sp>
        <p:nvSpPr>
          <p:cNvPr id="954404" name="Text Box 38"/>
          <p:cNvSpPr txBox="1">
            <a:spLocks noChangeArrowheads="1"/>
          </p:cNvSpPr>
          <p:nvPr/>
        </p:nvSpPr>
        <p:spPr bwMode="auto">
          <a:xfrm>
            <a:off x="5029200" y="4414838"/>
            <a:ext cx="227965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木桩底部削尖、用大力气</a:t>
            </a:r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容易打入地里</a:t>
            </a:r>
          </a:p>
        </p:txBody>
      </p:sp>
      <p:pic>
        <p:nvPicPr>
          <p:cNvPr id="22567" name="Picture 39" descr="2007060411302038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412875"/>
            <a:ext cx="15240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8" name="Picture 40" descr="2007121110483433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t="6610" r="11749" b="22882"/>
          <a:stretch>
            <a:fillRect/>
          </a:stretch>
        </p:blipFill>
        <p:spPr bwMode="auto">
          <a:xfrm>
            <a:off x="7391400" y="3119438"/>
            <a:ext cx="17526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9" name="Picture 41" descr="f2b6303fe75bd6d97c1e714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508500"/>
            <a:ext cx="113506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647" name="Group 10"/>
          <p:cNvGrpSpPr>
            <a:grpSpLocks/>
          </p:cNvGrpSpPr>
          <p:nvPr/>
        </p:nvGrpSpPr>
        <p:grpSpPr bwMode="auto">
          <a:xfrm>
            <a:off x="611188" y="836613"/>
            <a:ext cx="2055812" cy="633412"/>
            <a:chOff x="0" y="0"/>
            <a:chExt cx="3236" cy="998"/>
          </a:xfrm>
        </p:grpSpPr>
        <p:grpSp>
          <p:nvGrpSpPr>
            <p:cNvPr id="68648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6864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8650" name="MH_Other_8"/>
              <p:cNvPicPr preferRelativeResize="0"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65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5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8653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合作探究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6804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5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5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54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54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5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5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5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5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5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5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95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54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54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4370" grpId="0"/>
      <p:bldP spid="954371" grpId="0"/>
      <p:bldP spid="954372" grpId="0"/>
      <p:bldP spid="954374" grpId="0"/>
      <p:bldP spid="954375" grpId="0"/>
      <p:bldP spid="954376" grpId="0"/>
      <p:bldP spid="954377" grpId="0"/>
      <p:bldP spid="22555" grpId="0" animBg="1"/>
      <p:bldP spid="22556" grpId="0" animBg="1"/>
      <p:bldP spid="22557" grpId="0" animBg="1"/>
      <p:bldP spid="22558" grpId="0" animBg="1"/>
      <p:bldP spid="22559" grpId="0" animBg="1"/>
      <p:bldP spid="22560" grpId="0" animBg="1"/>
      <p:bldP spid="22561" grpId="0" animBg="1"/>
      <p:bldP spid="22562" grpId="0" animBg="1"/>
      <p:bldP spid="22563" grpId="0" animBg="1"/>
      <p:bldP spid="954402" grpId="0"/>
      <p:bldP spid="954403" grpId="0"/>
      <p:bldP spid="9544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520700" y="2798763"/>
            <a:ext cx="2447925" cy="1223962"/>
            <a:chOff x="192" y="2256"/>
            <a:chExt cx="1542" cy="771"/>
          </a:xfrm>
        </p:grpSpPr>
        <p:sp>
          <p:nvSpPr>
            <p:cNvPr id="19458" name="Line 19"/>
            <p:cNvSpPr>
              <a:spLocks noChangeShapeType="1"/>
            </p:cNvSpPr>
            <p:nvPr/>
          </p:nvSpPr>
          <p:spPr bwMode="auto">
            <a:xfrm>
              <a:off x="192" y="3027"/>
              <a:ext cx="1542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9459" name="AutoShape 20"/>
            <p:cNvSpPr>
              <a:spLocks noChangeArrowheads="1"/>
            </p:cNvSpPr>
            <p:nvPr/>
          </p:nvSpPr>
          <p:spPr bwMode="auto">
            <a:xfrm>
              <a:off x="555" y="2256"/>
              <a:ext cx="861" cy="771"/>
            </a:xfrm>
            <a:custGeom>
              <a:avLst/>
              <a:gdLst>
                <a:gd name="T0" fmla="*/ 0 w 21600"/>
                <a:gd name="T1" fmla="*/ 0 h 21600"/>
                <a:gd name="T2" fmla="*/ 5400 w 21600"/>
                <a:gd name="T3" fmla="*/ 21600 h 21600"/>
                <a:gd name="T4" fmla="*/ 16200 w 21600"/>
                <a:gd name="T5" fmla="*/ 21600 h 21600"/>
                <a:gd name="T6" fmla="*/ 2160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solidFill>
                <a:srgbClr val="00CC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0" name="Line 21"/>
            <p:cNvSpPr>
              <a:spLocks noChangeShapeType="1"/>
            </p:cNvSpPr>
            <p:nvPr/>
          </p:nvSpPr>
          <p:spPr bwMode="auto">
            <a:xfrm flipH="1">
              <a:off x="1416" y="2482"/>
              <a:ext cx="45" cy="227"/>
            </a:xfrm>
            <a:prstGeom prst="line">
              <a:avLst/>
            </a:prstGeom>
            <a:noFill/>
            <a:ln w="38100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Line 22"/>
            <p:cNvSpPr>
              <a:spLocks noChangeShapeType="1"/>
            </p:cNvSpPr>
            <p:nvPr/>
          </p:nvSpPr>
          <p:spPr bwMode="auto">
            <a:xfrm flipV="1">
              <a:off x="1326" y="2482"/>
              <a:ext cx="136" cy="91"/>
            </a:xfrm>
            <a:prstGeom prst="line">
              <a:avLst/>
            </a:prstGeom>
            <a:noFill/>
            <a:ln w="38100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2" name="Line 23"/>
            <p:cNvSpPr>
              <a:spLocks noChangeShapeType="1"/>
            </p:cNvSpPr>
            <p:nvPr/>
          </p:nvSpPr>
          <p:spPr bwMode="auto">
            <a:xfrm flipV="1">
              <a:off x="1280" y="2709"/>
              <a:ext cx="136" cy="91"/>
            </a:xfrm>
            <a:prstGeom prst="line">
              <a:avLst/>
            </a:prstGeom>
            <a:noFill/>
            <a:ln w="38100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1673225" y="4024313"/>
            <a:ext cx="0" cy="7921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4384" name="Text Box 25"/>
          <p:cNvSpPr txBox="1">
            <a:spLocks noChangeArrowheads="1"/>
          </p:cNvSpPr>
          <p:nvPr/>
        </p:nvSpPr>
        <p:spPr bwMode="auto">
          <a:xfrm>
            <a:off x="1384300" y="4672013"/>
            <a:ext cx="1041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3689350" y="3074988"/>
            <a:ext cx="2520950" cy="1081087"/>
            <a:chOff x="2188" y="2430"/>
            <a:chExt cx="1588" cy="681"/>
          </a:xfrm>
        </p:grpSpPr>
        <p:sp>
          <p:nvSpPr>
            <p:cNvPr id="19466" name="AutoShape 27" descr="白色大理石"/>
            <p:cNvSpPr>
              <a:spLocks noChangeArrowheads="1"/>
            </p:cNvSpPr>
            <p:nvPr/>
          </p:nvSpPr>
          <p:spPr bwMode="auto">
            <a:xfrm>
              <a:off x="2188" y="2430"/>
              <a:ext cx="1588" cy="681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19467" name="Rectangle 28" descr="栎木"/>
            <p:cNvSpPr>
              <a:spLocks noChangeArrowheads="1"/>
            </p:cNvSpPr>
            <p:nvPr/>
          </p:nvSpPr>
          <p:spPr bwMode="auto">
            <a:xfrm rot="1393069">
              <a:off x="2823" y="2475"/>
              <a:ext cx="318" cy="272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</p:grpSp>
      <p:sp>
        <p:nvSpPr>
          <p:cNvPr id="26653" name="Line 29"/>
          <p:cNvSpPr>
            <a:spLocks noChangeShapeType="1"/>
          </p:cNvSpPr>
          <p:nvPr/>
        </p:nvSpPr>
        <p:spPr bwMode="auto">
          <a:xfrm flipH="1">
            <a:off x="4330700" y="3506788"/>
            <a:ext cx="436563" cy="10445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4389" name="Text Box 30"/>
          <p:cNvSpPr txBox="1">
            <a:spLocks noChangeArrowheads="1"/>
          </p:cNvSpPr>
          <p:nvPr/>
        </p:nvSpPr>
        <p:spPr bwMode="auto">
          <a:xfrm>
            <a:off x="4102100" y="4398963"/>
            <a:ext cx="121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8297863" y="2570163"/>
            <a:ext cx="431800" cy="2520950"/>
            <a:chOff x="5091" y="2112"/>
            <a:chExt cx="272" cy="1588"/>
          </a:xfrm>
        </p:grpSpPr>
        <p:sp>
          <p:nvSpPr>
            <p:cNvPr id="19471" name="Line 32"/>
            <p:cNvSpPr>
              <a:spLocks noChangeShapeType="1"/>
            </p:cNvSpPr>
            <p:nvPr/>
          </p:nvSpPr>
          <p:spPr bwMode="auto">
            <a:xfrm>
              <a:off x="5091" y="2112"/>
              <a:ext cx="0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Line 33"/>
            <p:cNvSpPr>
              <a:spLocks noChangeShapeType="1"/>
            </p:cNvSpPr>
            <p:nvPr/>
          </p:nvSpPr>
          <p:spPr bwMode="auto">
            <a:xfrm>
              <a:off x="5091" y="2883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AutoShape 34" descr="新闻纸"/>
            <p:cNvSpPr>
              <a:spLocks noChangeArrowheads="1"/>
            </p:cNvSpPr>
            <p:nvPr/>
          </p:nvSpPr>
          <p:spPr bwMode="auto">
            <a:xfrm>
              <a:off x="5227" y="2747"/>
              <a:ext cx="136" cy="227"/>
            </a:xfrm>
            <a:prstGeom prst="flowChartDelay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/>
            </a:p>
          </p:txBody>
        </p:sp>
      </p:grpSp>
      <p:sp>
        <p:nvSpPr>
          <p:cNvPr id="26659" name="Line 35"/>
          <p:cNvSpPr>
            <a:spLocks noChangeShapeType="1"/>
          </p:cNvSpPr>
          <p:nvPr/>
        </p:nvSpPr>
        <p:spPr bwMode="auto">
          <a:xfrm flipH="1">
            <a:off x="7218363" y="3794125"/>
            <a:ext cx="10795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4395" name="Text Box 36"/>
          <p:cNvSpPr txBox="1">
            <a:spLocks noChangeArrowheads="1"/>
          </p:cNvSpPr>
          <p:nvPr/>
        </p:nvSpPr>
        <p:spPr bwMode="auto">
          <a:xfrm>
            <a:off x="6692900" y="3408363"/>
            <a:ext cx="10334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>
            <a:off x="1663700" y="4170363"/>
            <a:ext cx="152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 flipV="1">
            <a:off x="1816100" y="4017963"/>
            <a:ext cx="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3" name="Line 39"/>
          <p:cNvSpPr>
            <a:spLocks noChangeShapeType="1"/>
          </p:cNvSpPr>
          <p:nvPr/>
        </p:nvSpPr>
        <p:spPr bwMode="auto">
          <a:xfrm>
            <a:off x="4711700" y="3713163"/>
            <a:ext cx="1524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4" name="Line 40"/>
          <p:cNvSpPr>
            <a:spLocks noChangeShapeType="1"/>
          </p:cNvSpPr>
          <p:nvPr/>
        </p:nvSpPr>
        <p:spPr bwMode="auto">
          <a:xfrm flipH="1">
            <a:off x="4864100" y="3560763"/>
            <a:ext cx="76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5" name="Line 41"/>
          <p:cNvSpPr>
            <a:spLocks noChangeShapeType="1"/>
          </p:cNvSpPr>
          <p:nvPr/>
        </p:nvSpPr>
        <p:spPr bwMode="auto">
          <a:xfrm>
            <a:off x="8140700" y="3941763"/>
            <a:ext cx="152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66" name="Line 42"/>
          <p:cNvSpPr>
            <a:spLocks noChangeShapeType="1"/>
          </p:cNvSpPr>
          <p:nvPr/>
        </p:nvSpPr>
        <p:spPr bwMode="auto">
          <a:xfrm flipV="1">
            <a:off x="8140700" y="3789363"/>
            <a:ext cx="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8517" name="矩形 148516"/>
          <p:cNvSpPr>
            <a:spLocks noChangeArrowheads="1"/>
          </p:cNvSpPr>
          <p:nvPr/>
        </p:nvSpPr>
        <p:spPr bwMode="auto">
          <a:xfrm>
            <a:off x="368300" y="46672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0000FF"/>
                </a:solidFill>
                <a:latin typeface="Times New Roman" pitchFamily="18" charset="0"/>
              </a:rPr>
              <a:t>压力的概念</a:t>
            </a:r>
            <a:r>
              <a:rPr lang="zh-CN" altLang="en-US" sz="4400">
                <a:solidFill>
                  <a:srgbClr val="0000FF"/>
                </a:solidFill>
                <a:latin typeface="Times New Roman" pitchFamily="18" charset="0"/>
              </a:rPr>
              <a:t>：</a:t>
            </a:r>
            <a:endParaRPr lang="zh-CN" altLang="en-US" sz="440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537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54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54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5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5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5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5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54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4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5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5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8" grpId="0" animBg="1"/>
      <p:bldP spid="954384" grpId="0"/>
      <p:bldP spid="26653" grpId="0" animBg="1"/>
      <p:bldP spid="954389" grpId="0"/>
      <p:bldP spid="26659" grpId="0" animBg="1"/>
      <p:bldP spid="954395" grpId="0"/>
      <p:bldP spid="26661" grpId="0" animBg="1"/>
      <p:bldP spid="26662" grpId="0" animBg="1"/>
      <p:bldP spid="26663" grpId="0" animBg="1"/>
      <p:bldP spid="26664" grpId="0" animBg="1"/>
      <p:bldP spid="26665" grpId="0" animBg="1"/>
      <p:bldP spid="26666" grpId="0" animBg="1"/>
      <p:bldP spid="1485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ChangeArrowheads="1"/>
          </p:cNvSpPr>
          <p:nvPr/>
        </p:nvSpPr>
        <p:spPr bwMode="auto">
          <a:xfrm>
            <a:off x="3352800" y="1676400"/>
            <a:ext cx="160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55395" name="Rectangle 3"/>
          <p:cNvSpPr>
            <a:spLocks noChangeArrowheads="1"/>
          </p:cNvSpPr>
          <p:nvPr/>
        </p:nvSpPr>
        <p:spPr bwMode="auto">
          <a:xfrm>
            <a:off x="3429000" y="2971800"/>
            <a:ext cx="160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55396" name="Rectangle 4"/>
          <p:cNvSpPr>
            <a:spLocks noChangeArrowheads="1"/>
          </p:cNvSpPr>
          <p:nvPr/>
        </p:nvSpPr>
        <p:spPr bwMode="auto">
          <a:xfrm>
            <a:off x="3429000" y="4343400"/>
            <a:ext cx="160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70660" name="Text Box 5"/>
          <p:cNvSpPr txBox="1">
            <a:spLocks noChangeArrowheads="1"/>
          </p:cNvSpPr>
          <p:nvPr/>
        </p:nvSpPr>
        <p:spPr bwMode="auto">
          <a:xfrm>
            <a:off x="468313" y="836613"/>
            <a:ext cx="34559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  <a:ea typeface="黑体" pitchFamily="49" charset="-122"/>
              </a:rPr>
              <a:t>减小压强的方法</a:t>
            </a:r>
          </a:p>
        </p:txBody>
      </p:sp>
      <p:sp>
        <p:nvSpPr>
          <p:cNvPr id="955398" name="Text Box 6"/>
          <p:cNvSpPr txBox="1">
            <a:spLocks noChangeArrowheads="1"/>
          </p:cNvSpPr>
          <p:nvPr/>
        </p:nvSpPr>
        <p:spPr bwMode="auto">
          <a:xfrm>
            <a:off x="533400" y="1828800"/>
            <a:ext cx="2895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压力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F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一定时，增大受力面积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S</a:t>
            </a:r>
          </a:p>
        </p:txBody>
      </p:sp>
      <p:sp>
        <p:nvSpPr>
          <p:cNvPr id="955399" name="Rectangle 7"/>
          <p:cNvSpPr>
            <a:spLocks noChangeArrowheads="1"/>
          </p:cNvSpPr>
          <p:nvPr/>
        </p:nvSpPr>
        <p:spPr bwMode="auto">
          <a:xfrm>
            <a:off x="381000" y="3200400"/>
            <a:ext cx="35702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受力面积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S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一定时，减小压力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F</a:t>
            </a:r>
          </a:p>
        </p:txBody>
      </p:sp>
      <p:sp>
        <p:nvSpPr>
          <p:cNvPr id="955400" name="AutoShape 8"/>
          <p:cNvSpPr>
            <a:spLocks/>
          </p:cNvSpPr>
          <p:nvPr/>
        </p:nvSpPr>
        <p:spPr bwMode="auto">
          <a:xfrm>
            <a:off x="228600" y="2057400"/>
            <a:ext cx="304800" cy="2667000"/>
          </a:xfrm>
          <a:prstGeom prst="leftBrace">
            <a:avLst>
              <a:gd name="adj1" fmla="val 72755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581400" y="1676400"/>
            <a:ext cx="1235075" cy="1204913"/>
            <a:chOff x="2822" y="1440"/>
            <a:chExt cx="778" cy="759"/>
          </a:xfrm>
        </p:grpSpPr>
        <p:sp>
          <p:nvSpPr>
            <p:cNvPr id="70665" name="Text Box 10"/>
            <p:cNvSpPr txBox="1">
              <a:spLocks noChangeArrowheads="1"/>
            </p:cNvSpPr>
            <p:nvPr/>
          </p:nvSpPr>
          <p:spPr bwMode="auto">
            <a:xfrm>
              <a:off x="2822" y="1658"/>
              <a:ext cx="4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p=</a:t>
              </a:r>
              <a:r>
                <a:rPr lang="en-US" altLang="zh-CN" sz="2800" b="1" i="1">
                  <a:solidFill>
                    <a:srgbClr val="3333FF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70666" name="Line 11"/>
            <p:cNvSpPr>
              <a:spLocks noChangeShapeType="1"/>
            </p:cNvSpPr>
            <p:nvPr/>
          </p:nvSpPr>
          <p:spPr bwMode="auto">
            <a:xfrm>
              <a:off x="3264" y="1808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67" name="Text Box 12"/>
            <p:cNvSpPr txBox="1">
              <a:spLocks noChangeArrowheads="1"/>
            </p:cNvSpPr>
            <p:nvPr/>
          </p:nvSpPr>
          <p:spPr bwMode="auto">
            <a:xfrm>
              <a:off x="3312" y="144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70668" name="Text Box 13"/>
            <p:cNvSpPr txBox="1">
              <a:spLocks noChangeArrowheads="1"/>
            </p:cNvSpPr>
            <p:nvPr/>
          </p:nvSpPr>
          <p:spPr bwMode="auto">
            <a:xfrm>
              <a:off x="3312" y="1872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505200" y="2971800"/>
            <a:ext cx="1235075" cy="1204913"/>
            <a:chOff x="2822" y="1440"/>
            <a:chExt cx="778" cy="759"/>
          </a:xfrm>
        </p:grpSpPr>
        <p:sp>
          <p:nvSpPr>
            <p:cNvPr id="70670" name="Text Box 15"/>
            <p:cNvSpPr txBox="1">
              <a:spLocks noChangeArrowheads="1"/>
            </p:cNvSpPr>
            <p:nvPr/>
          </p:nvSpPr>
          <p:spPr bwMode="auto">
            <a:xfrm>
              <a:off x="2822" y="1658"/>
              <a:ext cx="4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p=</a:t>
              </a:r>
              <a:r>
                <a:rPr lang="en-US" altLang="zh-CN" sz="2800" b="1" i="1">
                  <a:solidFill>
                    <a:srgbClr val="3333FF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70671" name="Line 16"/>
            <p:cNvSpPr>
              <a:spLocks noChangeShapeType="1"/>
            </p:cNvSpPr>
            <p:nvPr/>
          </p:nvSpPr>
          <p:spPr bwMode="auto">
            <a:xfrm>
              <a:off x="3264" y="1808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2" name="Text Box 17"/>
            <p:cNvSpPr txBox="1">
              <a:spLocks noChangeArrowheads="1"/>
            </p:cNvSpPr>
            <p:nvPr/>
          </p:nvSpPr>
          <p:spPr bwMode="auto">
            <a:xfrm>
              <a:off x="3312" y="144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70673" name="Text Box 18"/>
            <p:cNvSpPr txBox="1">
              <a:spLocks noChangeArrowheads="1"/>
            </p:cNvSpPr>
            <p:nvPr/>
          </p:nvSpPr>
          <p:spPr bwMode="auto">
            <a:xfrm>
              <a:off x="3312" y="1872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505200" y="4267200"/>
            <a:ext cx="1235075" cy="1204913"/>
            <a:chOff x="2822" y="1440"/>
            <a:chExt cx="778" cy="759"/>
          </a:xfrm>
        </p:grpSpPr>
        <p:sp>
          <p:nvSpPr>
            <p:cNvPr id="70675" name="Text Box 20"/>
            <p:cNvSpPr txBox="1">
              <a:spLocks noChangeArrowheads="1"/>
            </p:cNvSpPr>
            <p:nvPr/>
          </p:nvSpPr>
          <p:spPr bwMode="auto">
            <a:xfrm>
              <a:off x="2822" y="1658"/>
              <a:ext cx="4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p=</a:t>
              </a:r>
              <a:r>
                <a:rPr lang="en-US" altLang="zh-CN" sz="2800" b="1" i="1">
                  <a:solidFill>
                    <a:srgbClr val="3333FF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70676" name="Line 21"/>
            <p:cNvSpPr>
              <a:spLocks noChangeShapeType="1"/>
            </p:cNvSpPr>
            <p:nvPr/>
          </p:nvSpPr>
          <p:spPr bwMode="auto">
            <a:xfrm>
              <a:off x="3264" y="1808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7" name="Text Box 22"/>
            <p:cNvSpPr txBox="1">
              <a:spLocks noChangeArrowheads="1"/>
            </p:cNvSpPr>
            <p:nvPr/>
          </p:nvSpPr>
          <p:spPr bwMode="auto">
            <a:xfrm>
              <a:off x="3312" y="144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70678" name="Text Box 23"/>
            <p:cNvSpPr txBox="1">
              <a:spLocks noChangeArrowheads="1"/>
            </p:cNvSpPr>
            <p:nvPr/>
          </p:nvSpPr>
          <p:spPr bwMode="auto">
            <a:xfrm>
              <a:off x="3312" y="1872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latin typeface="Times New Roman" pitchFamily="18" charset="0"/>
                </a:rPr>
                <a:t>S</a:t>
              </a:r>
            </a:p>
          </p:txBody>
        </p:sp>
      </p:grpSp>
      <p:sp>
        <p:nvSpPr>
          <p:cNvPr id="955416" name="Text Box 24"/>
          <p:cNvSpPr txBox="1">
            <a:spLocks noChangeArrowheads="1"/>
          </p:cNvSpPr>
          <p:nvPr/>
        </p:nvSpPr>
        <p:spPr bwMode="auto">
          <a:xfrm>
            <a:off x="533400" y="4419600"/>
            <a:ext cx="3200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增大受力面积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S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，减小压力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</a:rPr>
              <a:t>F</a:t>
            </a:r>
          </a:p>
        </p:txBody>
      </p:sp>
      <p:sp>
        <p:nvSpPr>
          <p:cNvPr id="23577" name="Line 25"/>
          <p:cNvSpPr>
            <a:spLocks noChangeShapeType="1"/>
          </p:cNvSpPr>
          <p:nvPr/>
        </p:nvSpPr>
        <p:spPr bwMode="auto">
          <a:xfrm>
            <a:off x="3581400" y="20574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8" name="Line 26"/>
          <p:cNvSpPr>
            <a:spLocks noChangeShapeType="1"/>
          </p:cNvSpPr>
          <p:nvPr/>
        </p:nvSpPr>
        <p:spPr bwMode="auto">
          <a:xfrm>
            <a:off x="4343400" y="1752600"/>
            <a:ext cx="457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9" name="Line 27"/>
          <p:cNvSpPr>
            <a:spLocks noChangeShapeType="1"/>
          </p:cNvSpPr>
          <p:nvPr/>
        </p:nvSpPr>
        <p:spPr bwMode="auto">
          <a:xfrm flipV="1">
            <a:off x="4648200" y="2362200"/>
            <a:ext cx="152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0" name="Line 28"/>
          <p:cNvSpPr>
            <a:spLocks noChangeShapeType="1"/>
          </p:cNvSpPr>
          <p:nvPr/>
        </p:nvSpPr>
        <p:spPr bwMode="auto">
          <a:xfrm>
            <a:off x="3505200" y="34290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1" name="Line 29"/>
          <p:cNvSpPr>
            <a:spLocks noChangeShapeType="1"/>
          </p:cNvSpPr>
          <p:nvPr/>
        </p:nvSpPr>
        <p:spPr bwMode="auto">
          <a:xfrm>
            <a:off x="3505200" y="47244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2" name="Line 30"/>
          <p:cNvSpPr>
            <a:spLocks noChangeShapeType="1"/>
          </p:cNvSpPr>
          <p:nvPr/>
        </p:nvSpPr>
        <p:spPr bwMode="auto">
          <a:xfrm>
            <a:off x="4648200" y="30480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3" name="Line 31"/>
          <p:cNvSpPr>
            <a:spLocks noChangeShapeType="1"/>
          </p:cNvSpPr>
          <p:nvPr/>
        </p:nvSpPr>
        <p:spPr bwMode="auto">
          <a:xfrm>
            <a:off x="4267200" y="3657600"/>
            <a:ext cx="457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4" name="Line 32"/>
          <p:cNvSpPr>
            <a:spLocks noChangeShapeType="1"/>
          </p:cNvSpPr>
          <p:nvPr/>
        </p:nvSpPr>
        <p:spPr bwMode="auto">
          <a:xfrm flipV="1">
            <a:off x="4572000" y="5029200"/>
            <a:ext cx="152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85" name="Line 33"/>
          <p:cNvSpPr>
            <a:spLocks noChangeShapeType="1"/>
          </p:cNvSpPr>
          <p:nvPr/>
        </p:nvSpPr>
        <p:spPr bwMode="auto">
          <a:xfrm>
            <a:off x="4724400" y="43434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5426" name="Text Box 35"/>
          <p:cNvSpPr txBox="1">
            <a:spLocks noChangeArrowheads="1"/>
          </p:cNvSpPr>
          <p:nvPr/>
        </p:nvSpPr>
        <p:spPr bwMode="auto">
          <a:xfrm>
            <a:off x="5065713" y="1814513"/>
            <a:ext cx="1882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书包带宽，背起来舒服</a:t>
            </a:r>
          </a:p>
        </p:txBody>
      </p:sp>
      <p:sp>
        <p:nvSpPr>
          <p:cNvPr id="955427" name="Text Box 36"/>
          <p:cNvSpPr txBox="1">
            <a:spLocks noChangeArrowheads="1"/>
          </p:cNvSpPr>
          <p:nvPr/>
        </p:nvSpPr>
        <p:spPr bwMode="auto">
          <a:xfrm>
            <a:off x="4921250" y="3182938"/>
            <a:ext cx="2819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从书包中取出一些书背起来舒服</a:t>
            </a:r>
          </a:p>
        </p:txBody>
      </p:sp>
      <p:sp>
        <p:nvSpPr>
          <p:cNvPr id="955428" name="Text Box 37"/>
          <p:cNvSpPr txBox="1">
            <a:spLocks noChangeArrowheads="1"/>
          </p:cNvSpPr>
          <p:nvPr/>
        </p:nvSpPr>
        <p:spPr bwMode="auto">
          <a:xfrm>
            <a:off x="4997450" y="4329113"/>
            <a:ext cx="27432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高层建筑地基宽厚，且用空心砖代替实心砖</a:t>
            </a:r>
          </a:p>
        </p:txBody>
      </p:sp>
      <p:pic>
        <p:nvPicPr>
          <p:cNvPr id="23590" name="Picture 38" descr="0339_sml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57" b="48399"/>
          <a:stretch>
            <a:fillRect/>
          </a:stretch>
        </p:blipFill>
        <p:spPr bwMode="auto">
          <a:xfrm>
            <a:off x="7254875" y="1268413"/>
            <a:ext cx="18891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1" name="Picture 39" descr="8cb0e329b12350e498250ac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005263"/>
            <a:ext cx="1082675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92" name="Line 40"/>
          <p:cNvSpPr>
            <a:spLocks noChangeShapeType="1"/>
          </p:cNvSpPr>
          <p:nvPr/>
        </p:nvSpPr>
        <p:spPr bwMode="auto">
          <a:xfrm>
            <a:off x="6804025" y="1989138"/>
            <a:ext cx="914400" cy="0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022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5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5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5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55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5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5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55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55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5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95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55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55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5394" grpId="0"/>
      <p:bldP spid="955395" grpId="0"/>
      <p:bldP spid="955396" grpId="0"/>
      <p:bldP spid="955398" grpId="0"/>
      <p:bldP spid="955399" grpId="0"/>
      <p:bldP spid="955400" grpId="0"/>
      <p:bldP spid="955416" grpId="0"/>
      <p:bldP spid="23577" grpId="0" animBg="1"/>
      <p:bldP spid="23578" grpId="0" animBg="1"/>
      <p:bldP spid="23579" grpId="0" animBg="1"/>
      <p:bldP spid="23580" grpId="0" animBg="1"/>
      <p:bldP spid="23581" grpId="0" animBg="1"/>
      <p:bldP spid="23582" grpId="0" animBg="1"/>
      <p:bldP spid="23583" grpId="0" animBg="1"/>
      <p:bldP spid="23584" grpId="0" animBg="1"/>
      <p:bldP spid="23585" grpId="0" animBg="1"/>
      <p:bldP spid="955426" grpId="0"/>
      <p:bldP spid="955428" grpId="0"/>
      <p:bldP spid="2359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26589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3887788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6" name="Picture 3" descr="HH01669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7925"/>
            <a:ext cx="3963988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3717925"/>
            <a:ext cx="28781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8" name="Picture 5" descr="1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0"/>
            <a:ext cx="4389438" cy="357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7323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u=4259251812,3103415999&amp;gp=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36613"/>
            <a:ext cx="184943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3" descr="u=561561309,3354090050&amp;gp=0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933825"/>
            <a:ext cx="2973388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4" descr="u=3076785820,637054915&amp;gp=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765175"/>
            <a:ext cx="22891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 descr="u=698809271,1580314243&amp;gp=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125538"/>
            <a:ext cx="2514600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6" descr="u=3736504832,4018570321&amp;gp=1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836613"/>
            <a:ext cx="169703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4" name="Text Box 7"/>
          <p:cNvSpPr txBox="1">
            <a:spLocks noChangeArrowheads="1"/>
          </p:cNvSpPr>
          <p:nvPr/>
        </p:nvSpPr>
        <p:spPr bwMode="auto">
          <a:xfrm>
            <a:off x="252413" y="260350"/>
            <a:ext cx="6265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82" tIns="46191" rIns="92382" bIns="46191">
            <a:spAutoFit/>
          </a:bodyPr>
          <a:lstStyle>
            <a:lvl1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9239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/>
              <a:t>讨论</a:t>
            </a:r>
            <a:r>
              <a:rPr lang="en-US" altLang="zh-CN"/>
              <a:t>:</a:t>
            </a:r>
            <a:r>
              <a:rPr lang="zh-CN" altLang="en-US"/>
              <a:t>下列的事物中，蕴涵了怎样的物理规律</a:t>
            </a:r>
          </a:p>
        </p:txBody>
      </p:sp>
      <p:pic>
        <p:nvPicPr>
          <p:cNvPr id="66568" name="Picture 8" descr="18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833813"/>
            <a:ext cx="406876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右箭头 2">
            <a:hlinkClick r:id="rId13" action="ppaction://hlinkfile"/>
          </p:cNvPr>
          <p:cNvSpPr/>
          <p:nvPr/>
        </p:nvSpPr>
        <p:spPr>
          <a:xfrm>
            <a:off x="7596188" y="6381750"/>
            <a:ext cx="576262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079265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AutoShape 2"/>
          <p:cNvSpPr>
            <a:spLocks noChangeArrowheads="1"/>
          </p:cNvSpPr>
          <p:nvPr/>
        </p:nvSpPr>
        <p:spPr bwMode="auto">
          <a:xfrm>
            <a:off x="325438" y="2540000"/>
            <a:ext cx="3262312" cy="1954213"/>
          </a:xfrm>
          <a:prstGeom prst="wedgeRectCallout">
            <a:avLst>
              <a:gd name="adj1" fmla="val 101903"/>
              <a:gd name="adj2" fmla="val -3165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9667" tIns="44833" rIns="89667" bIns="44833"/>
          <a:lstStyle/>
          <a:p>
            <a:pPr algn="ctr" defTabSz="700088" eaLnBrk="0" hangingPunct="0"/>
            <a:r>
              <a:rPr lang="zh-CN" altLang="en-US" sz="4700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螺钉的下面要加垫圈</a:t>
            </a:r>
          </a:p>
        </p:txBody>
      </p:sp>
      <p:pic>
        <p:nvPicPr>
          <p:cNvPr id="74754" name="Picture 3" descr="DSCN29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0" y="1358900"/>
            <a:ext cx="386715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Oval 4"/>
          <p:cNvSpPr>
            <a:spLocks noChangeArrowheads="1"/>
          </p:cNvSpPr>
          <p:nvPr/>
        </p:nvSpPr>
        <p:spPr bwMode="auto">
          <a:xfrm>
            <a:off x="6286500" y="1895475"/>
            <a:ext cx="1836738" cy="20161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0080" tIns="35040" rIns="70080" bIns="35040" anchor="ctr"/>
          <a:lstStyle/>
          <a:p>
            <a:pPr algn="ctr" defTabSz="700088"/>
            <a:endParaRPr lang="zh-CN" altLang="en-US">
              <a:latin typeface="Times New Roman" pitchFamily="18" charset="0"/>
            </a:endParaRPr>
          </a:p>
        </p:txBody>
      </p:sp>
      <p:sp>
        <p:nvSpPr>
          <p:cNvPr id="173061" name="Text Box 5"/>
          <p:cNvSpPr txBox="1"/>
          <p:nvPr/>
        </p:nvSpPr>
        <p:spPr>
          <a:xfrm>
            <a:off x="266700" y="271463"/>
            <a:ext cx="7972425" cy="1166812"/>
          </a:xfrm>
          <a:prstGeom prst="rect">
            <a:avLst/>
          </a:prstGeom>
          <a:noFill/>
          <a:ln w="9525">
            <a:noFill/>
          </a:ln>
        </p:spPr>
        <p:txBody>
          <a:bodyPr lIns="89667" tIns="44833" rIns="89667" bIns="44833">
            <a:spAutoFit/>
          </a:bodyPr>
          <a:lstStyle/>
          <a:p>
            <a:pPr defTabSz="700405">
              <a:defRPr/>
            </a:pPr>
            <a:r>
              <a:rPr lang="zh-CN" altLang="en-US" sz="5800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思考：</a:t>
            </a:r>
            <a:r>
              <a:rPr lang="zh-CN" altLang="en-US" sz="4700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增大还是减小压强？</a:t>
            </a:r>
            <a:endParaRPr lang="zh-CN" altLang="en-US" sz="4700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056219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2008031121533563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3" r="42719" b="17262"/>
          <a:stretch>
            <a:fillRect/>
          </a:stretch>
        </p:blipFill>
        <p:spPr bwMode="auto">
          <a:xfrm>
            <a:off x="876300" y="1184275"/>
            <a:ext cx="7424738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83" name="Text Box 3"/>
          <p:cNvSpPr txBox="1"/>
          <p:nvPr/>
        </p:nvSpPr>
        <p:spPr>
          <a:xfrm>
            <a:off x="266700" y="271463"/>
            <a:ext cx="7972425" cy="1166812"/>
          </a:xfrm>
          <a:prstGeom prst="rect">
            <a:avLst/>
          </a:prstGeom>
          <a:noFill/>
          <a:ln w="9525">
            <a:noFill/>
          </a:ln>
        </p:spPr>
        <p:txBody>
          <a:bodyPr lIns="89667" tIns="44833" rIns="89667" bIns="44833">
            <a:spAutoFit/>
          </a:bodyPr>
          <a:lstStyle/>
          <a:p>
            <a:pPr defTabSz="700405">
              <a:defRPr/>
            </a:pPr>
            <a:r>
              <a:rPr lang="zh-CN" altLang="en-US" sz="5800" noProof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思考：</a:t>
            </a:r>
            <a:r>
              <a:rPr lang="zh-CN" altLang="en-US" sz="4700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增大还是减小压强？</a:t>
            </a:r>
            <a:endParaRPr lang="zh-CN" altLang="en-US" sz="4700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5951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75105"/>
          <p:cNvSpPr txBox="1">
            <a:spLocks noChangeArrowheads="1"/>
          </p:cNvSpPr>
          <p:nvPr/>
        </p:nvSpPr>
        <p:spPr bwMode="auto">
          <a:xfrm>
            <a:off x="412750" y="768350"/>
            <a:ext cx="8151813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>
                <a:latin typeface="Times New Roman" pitchFamily="18" charset="0"/>
              </a:rPr>
              <a:t>以下措施中，能增大压强的是（                    ），</a:t>
            </a:r>
          </a:p>
          <a:p>
            <a:r>
              <a:rPr lang="zh-CN" altLang="en-US" sz="2500" b="1">
                <a:latin typeface="Times New Roman" pitchFamily="18" charset="0"/>
              </a:rPr>
              <a:t>                              能减小压强的是（                               ）</a:t>
            </a:r>
          </a:p>
          <a:p>
            <a:r>
              <a:rPr lang="en-US" altLang="zh-CN" sz="2500" b="1">
                <a:latin typeface="Times New Roman" pitchFamily="18" charset="0"/>
              </a:rPr>
              <a:t>A.</a:t>
            </a:r>
            <a:r>
              <a:rPr lang="zh-CN" altLang="en-US" sz="2500" b="1">
                <a:latin typeface="Times New Roman" pitchFamily="18" charset="0"/>
              </a:rPr>
              <a:t>书包带要做得宽一些        </a:t>
            </a:r>
            <a:r>
              <a:rPr lang="en-US" altLang="zh-CN" sz="2500" b="1">
                <a:latin typeface="Times New Roman" pitchFamily="18" charset="0"/>
              </a:rPr>
              <a:t>B.</a:t>
            </a:r>
            <a:r>
              <a:rPr lang="zh-CN" altLang="en-US" sz="2500" b="1">
                <a:latin typeface="Times New Roman" pitchFamily="18" charset="0"/>
              </a:rPr>
              <a:t>用一根棉线将肥皂切成两块</a:t>
            </a:r>
          </a:p>
          <a:p>
            <a:r>
              <a:rPr lang="en-US" altLang="zh-CN" sz="2500" b="1">
                <a:latin typeface="Times New Roman" pitchFamily="18" charset="0"/>
              </a:rPr>
              <a:t>C.</a:t>
            </a:r>
            <a:r>
              <a:rPr lang="zh-CN" altLang="en-US" sz="2500" b="1">
                <a:latin typeface="Times New Roman" pitchFamily="18" charset="0"/>
              </a:rPr>
              <a:t>木桩的下端削成尖形                 </a:t>
            </a:r>
            <a:r>
              <a:rPr lang="en-US" altLang="zh-CN" sz="2500" b="1">
                <a:latin typeface="Times New Roman" pitchFamily="18" charset="0"/>
              </a:rPr>
              <a:t>D.</a:t>
            </a:r>
            <a:r>
              <a:rPr lang="zh-CN" altLang="en-US" sz="2500" b="1">
                <a:latin typeface="Times New Roman" pitchFamily="18" charset="0"/>
              </a:rPr>
              <a:t>拖拉机安装履带</a:t>
            </a:r>
          </a:p>
          <a:p>
            <a:r>
              <a:rPr lang="en-US" altLang="zh-CN" sz="2500" b="1">
                <a:latin typeface="Times New Roman" pitchFamily="18" charset="0"/>
              </a:rPr>
              <a:t>E.</a:t>
            </a:r>
            <a:r>
              <a:rPr lang="zh-CN" altLang="en-US" sz="2500" b="1">
                <a:latin typeface="Times New Roman" pitchFamily="18" charset="0"/>
              </a:rPr>
              <a:t>埋电线杆时要垫上一块基石     </a:t>
            </a:r>
            <a:r>
              <a:rPr lang="en-US" altLang="zh-CN" sz="2500" b="1">
                <a:latin typeface="Times New Roman" pitchFamily="18" charset="0"/>
              </a:rPr>
              <a:t>F.</a:t>
            </a:r>
            <a:r>
              <a:rPr lang="zh-CN" altLang="en-US" sz="2500" b="1">
                <a:latin typeface="Times New Roman" pitchFamily="18" charset="0"/>
              </a:rPr>
              <a:t>螺钉的下面要加垫圈</a:t>
            </a:r>
          </a:p>
          <a:p>
            <a:r>
              <a:rPr lang="en-US" altLang="zh-CN" sz="2500" b="1">
                <a:latin typeface="Times New Roman" pitchFamily="18" charset="0"/>
              </a:rPr>
              <a:t>G.</a:t>
            </a:r>
            <a:r>
              <a:rPr lang="zh-CN" altLang="en-US" sz="2500" b="1">
                <a:latin typeface="Times New Roman" pitchFamily="18" charset="0"/>
              </a:rPr>
              <a:t>钢轨下面的路基上要铺上枕木 </a:t>
            </a:r>
            <a:r>
              <a:rPr lang="en-US" altLang="zh-CN" sz="2500" b="1">
                <a:latin typeface="Times New Roman" pitchFamily="18" charset="0"/>
              </a:rPr>
              <a:t>H.</a:t>
            </a:r>
            <a:r>
              <a:rPr lang="zh-CN" altLang="en-US" sz="2500" b="1">
                <a:latin typeface="Times New Roman" pitchFamily="18" charset="0"/>
              </a:rPr>
              <a:t>图钉帽做得面积很大</a:t>
            </a:r>
          </a:p>
          <a:p>
            <a:r>
              <a:rPr lang="en-US" altLang="zh-CN" sz="2500" b="1">
                <a:latin typeface="Times New Roman" pitchFamily="18" charset="0"/>
              </a:rPr>
              <a:t>I.</a:t>
            </a:r>
            <a:r>
              <a:rPr lang="zh-CN" altLang="en-US" sz="2500" b="1">
                <a:latin typeface="Times New Roman" pitchFamily="18" charset="0"/>
              </a:rPr>
              <a:t>针的尖端做得很尖                       </a:t>
            </a:r>
            <a:r>
              <a:rPr lang="en-US" altLang="zh-CN" sz="2500" b="1">
                <a:latin typeface="Times New Roman" pitchFamily="18" charset="0"/>
              </a:rPr>
              <a:t>J.</a:t>
            </a:r>
            <a:r>
              <a:rPr lang="zh-CN" altLang="en-US" sz="2500" b="1">
                <a:latin typeface="Times New Roman" pitchFamily="18" charset="0"/>
              </a:rPr>
              <a:t>刀锋做得很薄</a:t>
            </a:r>
          </a:p>
          <a:p>
            <a:pPr algn="ctr">
              <a:spcBef>
                <a:spcPct val="50000"/>
              </a:spcBef>
            </a:pPr>
            <a:endParaRPr lang="zh-CN" altLang="en-US" sz="2500">
              <a:latin typeface="Times New Roman" pitchFamily="18" charset="0"/>
            </a:endParaRPr>
          </a:p>
        </p:txBody>
      </p:sp>
      <p:sp>
        <p:nvSpPr>
          <p:cNvPr id="175107" name="文本框 175106"/>
          <p:cNvSpPr txBox="1">
            <a:spLocks noChangeArrowheads="1"/>
          </p:cNvSpPr>
          <p:nvPr/>
        </p:nvSpPr>
        <p:spPr bwMode="auto">
          <a:xfrm>
            <a:off x="4394200" y="1192213"/>
            <a:ext cx="642938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500" b="1">
                <a:solidFill>
                  <a:srgbClr val="0000CC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75108" name="文本框 175107"/>
          <p:cNvSpPr txBox="1">
            <a:spLocks noChangeArrowheads="1"/>
          </p:cNvSpPr>
          <p:nvPr/>
        </p:nvSpPr>
        <p:spPr bwMode="auto">
          <a:xfrm>
            <a:off x="4591050" y="800100"/>
            <a:ext cx="296863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500" b="1">
                <a:solidFill>
                  <a:srgbClr val="0000CC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175109" name="文本框 175108"/>
          <p:cNvSpPr txBox="1">
            <a:spLocks noChangeArrowheads="1"/>
          </p:cNvSpPr>
          <p:nvPr/>
        </p:nvSpPr>
        <p:spPr bwMode="auto">
          <a:xfrm>
            <a:off x="4789488" y="800100"/>
            <a:ext cx="49371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500" b="1">
                <a:solidFill>
                  <a:srgbClr val="0000CC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75110" name="文本框 175109"/>
          <p:cNvSpPr txBox="1">
            <a:spLocks noChangeArrowheads="1"/>
          </p:cNvSpPr>
          <p:nvPr/>
        </p:nvSpPr>
        <p:spPr bwMode="auto">
          <a:xfrm>
            <a:off x="5086350" y="1192213"/>
            <a:ext cx="44450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500" b="1">
                <a:solidFill>
                  <a:srgbClr val="0000CC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175111" name="文本框 175110"/>
          <p:cNvSpPr txBox="1">
            <a:spLocks noChangeArrowheads="1"/>
          </p:cNvSpPr>
          <p:nvPr/>
        </p:nvSpPr>
        <p:spPr bwMode="auto">
          <a:xfrm>
            <a:off x="4789488" y="1192213"/>
            <a:ext cx="44450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500" b="1">
                <a:solidFill>
                  <a:srgbClr val="0000CC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75112" name="文本框 175111"/>
          <p:cNvSpPr txBox="1">
            <a:spLocks noChangeArrowheads="1"/>
          </p:cNvSpPr>
          <p:nvPr/>
        </p:nvSpPr>
        <p:spPr bwMode="auto">
          <a:xfrm>
            <a:off x="5383213" y="1192213"/>
            <a:ext cx="44450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500" b="1">
                <a:solidFill>
                  <a:srgbClr val="0000CC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175113" name="文本框 175112"/>
          <p:cNvSpPr txBox="1">
            <a:spLocks noChangeArrowheads="1"/>
          </p:cNvSpPr>
          <p:nvPr/>
        </p:nvSpPr>
        <p:spPr bwMode="auto">
          <a:xfrm>
            <a:off x="5926138" y="1192213"/>
            <a:ext cx="544512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100" b="1">
                <a:solidFill>
                  <a:srgbClr val="0000CC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75114" name="文本框 175113"/>
          <p:cNvSpPr txBox="1">
            <a:spLocks noChangeArrowheads="1"/>
          </p:cNvSpPr>
          <p:nvPr/>
        </p:nvSpPr>
        <p:spPr bwMode="auto">
          <a:xfrm>
            <a:off x="5135563" y="800100"/>
            <a:ext cx="44450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100" b="1">
                <a:solidFill>
                  <a:srgbClr val="0000CC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175115" name="文本框 175114"/>
          <p:cNvSpPr txBox="1">
            <a:spLocks noChangeArrowheads="1"/>
          </p:cNvSpPr>
          <p:nvPr/>
        </p:nvSpPr>
        <p:spPr bwMode="auto">
          <a:xfrm>
            <a:off x="5383213" y="800100"/>
            <a:ext cx="44450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100" b="1">
                <a:solidFill>
                  <a:srgbClr val="0000CC"/>
                </a:solidFill>
                <a:latin typeface="Times New Roman" pitchFamily="18" charset="0"/>
              </a:rPr>
              <a:t>J</a:t>
            </a:r>
          </a:p>
        </p:txBody>
      </p:sp>
      <p:sp>
        <p:nvSpPr>
          <p:cNvPr id="175116" name="文本框 175115"/>
          <p:cNvSpPr txBox="1">
            <a:spLocks noChangeArrowheads="1"/>
          </p:cNvSpPr>
          <p:nvPr/>
        </p:nvSpPr>
        <p:spPr bwMode="auto">
          <a:xfrm>
            <a:off x="5786438" y="1217613"/>
            <a:ext cx="198437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080" tIns="35040" rIns="70080" bIns="35040">
            <a:spAutoFit/>
          </a:bodyPr>
          <a:lstStyle>
            <a:lvl1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00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0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500" b="1">
                <a:solidFill>
                  <a:srgbClr val="0000CC"/>
                </a:solidFill>
                <a:latin typeface="Times New Roman" pitchFamily="18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142202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/>
      <p:bldP spid="175108" grpId="0"/>
      <p:bldP spid="175109" grpId="0"/>
      <p:bldP spid="175110" grpId="0"/>
      <p:bldP spid="175111" grpId="0"/>
      <p:bldP spid="175112" grpId="0"/>
      <p:bldP spid="175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3"/>
          <p:cNvSpPr>
            <a:spLocks noChangeArrowheads="1"/>
          </p:cNvSpPr>
          <p:nvPr>
            <p:ph idx="4294967295"/>
          </p:nvPr>
        </p:nvSpPr>
        <p:spPr>
          <a:xfrm>
            <a:off x="0" y="1628775"/>
            <a:ext cx="5181600" cy="2232025"/>
          </a:xfrm>
        </p:spPr>
        <p:txBody>
          <a:bodyPr/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sz="2800" b="1" smtClean="0">
                <a:ea typeface="楷体" pitchFamily="49" charset="-122"/>
              </a:rPr>
              <a:t>小孩</a:t>
            </a:r>
            <a:r>
              <a:rPr lang="zh-CN" altLang="en-US" sz="2800" b="1" smtClean="0">
                <a:solidFill>
                  <a:srgbClr val="FF3300"/>
                </a:solidFill>
                <a:ea typeface="楷体" pitchFamily="49" charset="-122"/>
              </a:rPr>
              <a:t>垂直</a:t>
            </a:r>
            <a:r>
              <a:rPr lang="zh-CN" altLang="en-US" sz="2800" b="1" smtClean="0">
                <a:ea typeface="楷体" pitchFamily="49" charset="-122"/>
              </a:rPr>
              <a:t>压在地面上的力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sz="2800" b="1" smtClean="0">
                <a:ea typeface="楷体" pitchFamily="49" charset="-122"/>
              </a:rPr>
              <a:t>图钉</a:t>
            </a:r>
            <a:r>
              <a:rPr lang="zh-CN" altLang="en-US" sz="2800" b="1" smtClean="0">
                <a:solidFill>
                  <a:srgbClr val="FF3300"/>
                </a:solidFill>
                <a:ea typeface="楷体" pitchFamily="49" charset="-122"/>
              </a:rPr>
              <a:t>垂直</a:t>
            </a:r>
            <a:r>
              <a:rPr lang="zh-CN" altLang="en-US" sz="2800" b="1" smtClean="0">
                <a:ea typeface="楷体" pitchFamily="49" charset="-122"/>
              </a:rPr>
              <a:t>压在墙面上的力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sz="2800" b="1" smtClean="0">
                <a:ea typeface="楷体" pitchFamily="49" charset="-122"/>
              </a:rPr>
              <a:t>木块</a:t>
            </a:r>
            <a:r>
              <a:rPr lang="zh-CN" altLang="en-US" sz="2800" b="1" smtClean="0">
                <a:solidFill>
                  <a:srgbClr val="FF3300"/>
                </a:solidFill>
                <a:ea typeface="楷体" pitchFamily="49" charset="-122"/>
              </a:rPr>
              <a:t>垂直</a:t>
            </a:r>
            <a:r>
              <a:rPr lang="zh-CN" altLang="en-US" sz="2800" b="1" smtClean="0">
                <a:ea typeface="楷体" pitchFamily="49" charset="-122"/>
              </a:rPr>
              <a:t>压在斜面上的力</a:t>
            </a:r>
            <a:endParaRPr lang="zh-CN" altLang="en-US" sz="2800" smtClean="0">
              <a:ea typeface="楷体" pitchFamily="49" charset="-122"/>
            </a:endParaRPr>
          </a:p>
        </p:txBody>
      </p:sp>
      <p:sp>
        <p:nvSpPr>
          <p:cNvPr id="955395" name="AutoShape 4"/>
          <p:cNvSpPr>
            <a:spLocks/>
          </p:cNvSpPr>
          <p:nvPr/>
        </p:nvSpPr>
        <p:spPr bwMode="auto">
          <a:xfrm>
            <a:off x="6096000" y="1938338"/>
            <a:ext cx="381000" cy="1600200"/>
          </a:xfrm>
          <a:prstGeom prst="rightBrace">
            <a:avLst>
              <a:gd name="adj1" fmla="val 350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55396" name="AutoShape 5"/>
          <p:cNvSpPr>
            <a:spLocks noChangeArrowheads="1"/>
          </p:cNvSpPr>
          <p:nvPr/>
        </p:nvSpPr>
        <p:spPr bwMode="auto">
          <a:xfrm>
            <a:off x="6553200" y="2624138"/>
            <a:ext cx="1066800" cy="152400"/>
          </a:xfrm>
          <a:prstGeom prst="rightArrow">
            <a:avLst>
              <a:gd name="adj1" fmla="val 50000"/>
              <a:gd name="adj2" fmla="val 17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55397" name="Text Box 6"/>
          <p:cNvSpPr txBox="1">
            <a:spLocks noChangeArrowheads="1"/>
          </p:cNvSpPr>
          <p:nvPr/>
        </p:nvSpPr>
        <p:spPr bwMode="auto">
          <a:xfrm>
            <a:off x="611188" y="3716338"/>
            <a:ext cx="81534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>
                <a:solidFill>
                  <a:srgbClr val="FF3399"/>
                </a:solidFill>
                <a:latin typeface="Times New Roman" pitchFamily="18" charset="0"/>
                <a:ea typeface="华文行楷" pitchFamily="2" charset="-122"/>
              </a:rPr>
              <a:t>垂直作用在物体表面上的力叫压力。</a:t>
            </a:r>
            <a:endParaRPr lang="zh-CN" altLang="en-US" sz="360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955398" name="Text Box 7"/>
          <p:cNvSpPr txBox="1">
            <a:spLocks noChangeArrowheads="1"/>
          </p:cNvSpPr>
          <p:nvPr/>
        </p:nvSpPr>
        <p:spPr bwMode="auto">
          <a:xfrm>
            <a:off x="558800" y="765175"/>
            <a:ext cx="487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）概念：</a:t>
            </a:r>
          </a:p>
        </p:txBody>
      </p:sp>
      <p:sp>
        <p:nvSpPr>
          <p:cNvPr id="955399" name="Text Box 10"/>
          <p:cNvSpPr txBox="1">
            <a:spLocks noChangeArrowheads="1"/>
          </p:cNvSpPr>
          <p:nvPr/>
        </p:nvSpPr>
        <p:spPr bwMode="auto">
          <a:xfrm>
            <a:off x="612775" y="4438650"/>
            <a:ext cx="3886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）作用点：</a:t>
            </a:r>
          </a:p>
        </p:txBody>
      </p:sp>
      <p:sp>
        <p:nvSpPr>
          <p:cNvPr id="955400" name="Text Box 11"/>
          <p:cNvSpPr txBox="1">
            <a:spLocks noChangeArrowheads="1"/>
          </p:cNvSpPr>
          <p:nvPr/>
        </p:nvSpPr>
        <p:spPr bwMode="auto">
          <a:xfrm>
            <a:off x="3279775" y="4400550"/>
            <a:ext cx="33305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>
                <a:solidFill>
                  <a:srgbClr val="FF3399"/>
                </a:solidFill>
                <a:latin typeface="Times New Roman" pitchFamily="18" charset="0"/>
                <a:ea typeface="华文行楷" pitchFamily="2" charset="-122"/>
              </a:rPr>
              <a:t>在所压表面</a:t>
            </a:r>
            <a:r>
              <a:rPr lang="zh-CN" altLang="en-US" sz="3600">
                <a:solidFill>
                  <a:srgbClr val="FF3399"/>
                </a:solidFill>
                <a:latin typeface="Times New Roman" pitchFamily="18" charset="0"/>
                <a:ea typeface="华文行楷" pitchFamily="2" charset="-122"/>
                <a:sym typeface="Arial" pitchFamily="34" charset="0"/>
              </a:rPr>
              <a:t>上</a:t>
            </a:r>
            <a:r>
              <a:rPr lang="zh-CN" altLang="en-US" sz="3600">
                <a:solidFill>
                  <a:srgbClr val="FF3399"/>
                </a:solidFill>
                <a:latin typeface="Times New Roman" pitchFamily="18" charset="0"/>
                <a:ea typeface="华文行楷" pitchFamily="2" charset="-122"/>
              </a:rPr>
              <a:t>。</a:t>
            </a:r>
          </a:p>
        </p:txBody>
      </p:sp>
      <p:sp>
        <p:nvSpPr>
          <p:cNvPr id="955401" name="Text Box 12"/>
          <p:cNvSpPr txBox="1">
            <a:spLocks noChangeArrowheads="1"/>
          </p:cNvSpPr>
          <p:nvPr/>
        </p:nvSpPr>
        <p:spPr bwMode="auto">
          <a:xfrm>
            <a:off x="601663" y="5305425"/>
            <a:ext cx="3276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）方向：</a:t>
            </a:r>
          </a:p>
        </p:txBody>
      </p:sp>
      <p:sp>
        <p:nvSpPr>
          <p:cNvPr id="955402" name="Text Box 13"/>
          <p:cNvSpPr txBox="1">
            <a:spLocks noChangeArrowheads="1"/>
          </p:cNvSpPr>
          <p:nvPr/>
        </p:nvSpPr>
        <p:spPr bwMode="auto">
          <a:xfrm>
            <a:off x="2690813" y="5308600"/>
            <a:ext cx="5410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>
                <a:solidFill>
                  <a:srgbClr val="FF3399"/>
                </a:solidFill>
                <a:latin typeface="Times New Roman" pitchFamily="18" charset="0"/>
                <a:ea typeface="华文行楷" pitchFamily="2" charset="-122"/>
              </a:rPr>
              <a:t>垂直并指向受压表面。</a:t>
            </a:r>
          </a:p>
        </p:txBody>
      </p:sp>
    </p:spTree>
    <p:extLst>
      <p:ext uri="{BB962C8B-B14F-4D97-AF65-F5344CB8AC3E}">
        <p14:creationId xmlns:p14="http://schemas.microsoft.com/office/powerpoint/2010/main" val="4266132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5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5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5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5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5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5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5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0" dur="500"/>
                                        <p:tgtEl>
                                          <p:spTgt spid="95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55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55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55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55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5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5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5394" grpId="0" build="p"/>
      <p:bldP spid="955395" grpId="0"/>
      <p:bldP spid="955396" grpId="0"/>
      <p:bldP spid="955397" grpId="0"/>
      <p:bldP spid="955398" grpId="0"/>
      <p:bldP spid="955399" grpId="0"/>
      <p:bldP spid="955400" grpId="0"/>
      <p:bldP spid="955401" grpId="0"/>
      <p:bldP spid="9554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Text Box 2"/>
          <p:cNvSpPr txBox="1">
            <a:spLocks noChangeArrowheads="1"/>
          </p:cNvSpPr>
          <p:nvPr/>
        </p:nvSpPr>
        <p:spPr bwMode="auto">
          <a:xfrm>
            <a:off x="685800" y="1628775"/>
            <a:ext cx="5715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Times New Roman" pitchFamily="18" charset="0"/>
              </a:rPr>
              <a:t>压力不是重力。</a:t>
            </a:r>
          </a:p>
        </p:txBody>
      </p:sp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838200" y="914400"/>
            <a:ext cx="472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）压力大小：</a:t>
            </a:r>
          </a:p>
        </p:txBody>
      </p:sp>
      <p:sp>
        <p:nvSpPr>
          <p:cNvPr id="956420" name="AutoShape 4"/>
          <p:cNvSpPr>
            <a:spLocks noChangeArrowheads="1"/>
          </p:cNvSpPr>
          <p:nvPr/>
        </p:nvSpPr>
        <p:spPr bwMode="auto">
          <a:xfrm>
            <a:off x="3924300" y="836613"/>
            <a:ext cx="4724400" cy="914400"/>
          </a:xfrm>
          <a:prstGeom prst="cloudCallout">
            <a:avLst>
              <a:gd name="adj1" fmla="val -48755"/>
              <a:gd name="adj2" fmla="val 8767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等于重力大小吗？</a:t>
            </a:r>
          </a:p>
        </p:txBody>
      </p:sp>
      <p:graphicFrame>
        <p:nvGraphicFramePr>
          <p:cNvPr id="28677" name="Group 5"/>
          <p:cNvGraphicFramePr>
            <a:graphicFrameLocks noGrp="1"/>
          </p:cNvGraphicFramePr>
          <p:nvPr>
            <p:ph sz="half" idx="4294967295"/>
          </p:nvPr>
        </p:nvGraphicFramePr>
        <p:xfrm>
          <a:off x="0" y="2781300"/>
          <a:ext cx="8567738" cy="2343150"/>
        </p:xfrm>
        <a:graphic>
          <a:graphicData uri="http://schemas.openxmlformats.org/drawingml/2006/table">
            <a:tbl>
              <a:tblPr/>
              <a:tblGrid>
                <a:gridCol w="1108075"/>
                <a:gridCol w="1771650"/>
                <a:gridCol w="1849438"/>
                <a:gridCol w="1919287"/>
                <a:gridCol w="1919288"/>
              </a:tblGrid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施力物体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受力物体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力的方向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力的大小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压力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重力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582" name="Rectangle 40"/>
          <p:cNvGraphicFramePr>
            <a:graphicFrameLocks noGrp="1"/>
          </p:cNvGraphicFramePr>
          <p:nvPr>
            <p:ph sz="half" idx="4294967295"/>
          </p:nvPr>
        </p:nvGraphicFramePr>
        <p:xfrm>
          <a:off x="5105400" y="2825750"/>
          <a:ext cx="4038600" cy="269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6" imgW="0" imgH="0" progId="Equation.3">
                  <p:embed/>
                </p:oleObj>
              </mc:Choice>
              <mc:Fallback>
                <p:oleObj r:id="rId6" imgW="0" imgH="0" progId="Equation.3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825750"/>
                        <a:ext cx="4038600" cy="2690813"/>
                      </a:xfrm>
                      <a:prstGeom prst="rect">
                        <a:avLst/>
                      </a:prstGeom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6447" name="Text Box 31"/>
          <p:cNvSpPr txBox="1">
            <a:spLocks noChangeArrowheads="1"/>
          </p:cNvSpPr>
          <p:nvPr/>
        </p:nvSpPr>
        <p:spPr bwMode="auto">
          <a:xfrm>
            <a:off x="1479550" y="4556125"/>
            <a:ext cx="138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地球</a:t>
            </a:r>
          </a:p>
        </p:txBody>
      </p:sp>
      <p:sp>
        <p:nvSpPr>
          <p:cNvPr id="956448" name="Text Box 32"/>
          <p:cNvSpPr txBox="1">
            <a:spLocks noChangeArrowheads="1"/>
          </p:cNvSpPr>
          <p:nvPr/>
        </p:nvSpPr>
        <p:spPr bwMode="auto">
          <a:xfrm>
            <a:off x="3079750" y="4556125"/>
            <a:ext cx="1920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某物体</a:t>
            </a:r>
          </a:p>
        </p:txBody>
      </p:sp>
      <p:sp>
        <p:nvSpPr>
          <p:cNvPr id="956449" name="Text Box 33"/>
          <p:cNvSpPr txBox="1">
            <a:spLocks noChangeArrowheads="1"/>
          </p:cNvSpPr>
          <p:nvPr/>
        </p:nvSpPr>
        <p:spPr bwMode="auto">
          <a:xfrm>
            <a:off x="1098550" y="3660775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>
                <a:solidFill>
                  <a:srgbClr val="FF0066"/>
                </a:solidFill>
                <a:latin typeface="Times New Roman" pitchFamily="18" charset="0"/>
                <a:ea typeface="华文行楷" pitchFamily="2" charset="-122"/>
              </a:rPr>
              <a:t>某物体</a:t>
            </a:r>
          </a:p>
        </p:txBody>
      </p:sp>
      <p:sp>
        <p:nvSpPr>
          <p:cNvPr id="956450" name="Text Box 34"/>
          <p:cNvSpPr txBox="1">
            <a:spLocks noChangeArrowheads="1"/>
          </p:cNvSpPr>
          <p:nvPr/>
        </p:nvSpPr>
        <p:spPr bwMode="auto">
          <a:xfrm>
            <a:off x="3079750" y="3717925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>
                <a:solidFill>
                  <a:srgbClr val="FF0066"/>
                </a:solidFill>
                <a:latin typeface="Times New Roman" pitchFamily="18" charset="0"/>
                <a:ea typeface="华文行楷" pitchFamily="2" charset="-122"/>
              </a:rPr>
              <a:t>接触面</a:t>
            </a:r>
          </a:p>
        </p:txBody>
      </p:sp>
      <p:sp>
        <p:nvSpPr>
          <p:cNvPr id="956451" name="Rectangle 35"/>
          <p:cNvSpPr>
            <a:spLocks noChangeArrowheads="1"/>
          </p:cNvSpPr>
          <p:nvPr/>
        </p:nvSpPr>
        <p:spPr bwMode="auto">
          <a:xfrm>
            <a:off x="5060950" y="3565525"/>
            <a:ext cx="1752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>
                <a:solidFill>
                  <a:srgbClr val="FF0066"/>
                </a:solidFill>
                <a:latin typeface="Times New Roman" pitchFamily="18" charset="0"/>
                <a:ea typeface="华文行楷" pitchFamily="2" charset="-122"/>
              </a:rPr>
              <a:t>可以是任何方向</a:t>
            </a:r>
          </a:p>
        </p:txBody>
      </p:sp>
      <p:sp>
        <p:nvSpPr>
          <p:cNvPr id="956452" name="Text Box 36"/>
          <p:cNvSpPr txBox="1">
            <a:spLocks noChangeArrowheads="1"/>
          </p:cNvSpPr>
          <p:nvPr/>
        </p:nvSpPr>
        <p:spPr bwMode="auto">
          <a:xfrm>
            <a:off x="4984750" y="4556125"/>
            <a:ext cx="198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竖直向下</a:t>
            </a:r>
          </a:p>
        </p:txBody>
      </p:sp>
      <p:sp>
        <p:nvSpPr>
          <p:cNvPr id="956453" name="Rectangle 37"/>
          <p:cNvSpPr>
            <a:spLocks noChangeArrowheads="1"/>
          </p:cNvSpPr>
          <p:nvPr/>
        </p:nvSpPr>
        <p:spPr bwMode="auto">
          <a:xfrm>
            <a:off x="6737350" y="3565525"/>
            <a:ext cx="2286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>
                <a:solidFill>
                  <a:srgbClr val="FF0066"/>
                </a:solidFill>
                <a:latin typeface="Times New Roman" pitchFamily="18" charset="0"/>
                <a:ea typeface="华文行楷" pitchFamily="2" charset="-122"/>
              </a:rPr>
              <a:t>一般和重力大小无关</a:t>
            </a:r>
          </a:p>
        </p:txBody>
      </p:sp>
      <p:sp>
        <p:nvSpPr>
          <p:cNvPr id="956454" name="Text Box 38"/>
          <p:cNvSpPr txBox="1">
            <a:spLocks noChangeArrowheads="1"/>
          </p:cNvSpPr>
          <p:nvPr/>
        </p:nvSpPr>
        <p:spPr bwMode="auto">
          <a:xfrm>
            <a:off x="6965950" y="4556125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 i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G=mg</a:t>
            </a:r>
          </a:p>
        </p:txBody>
      </p:sp>
    </p:spTree>
    <p:extLst>
      <p:ext uri="{BB962C8B-B14F-4D97-AF65-F5344CB8AC3E}">
        <p14:creationId xmlns:p14="http://schemas.microsoft.com/office/powerpoint/2010/main" val="3004930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6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6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6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6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56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56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6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6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5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5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5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56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418" grpId="0"/>
      <p:bldP spid="956420" grpId="0"/>
      <p:bldP spid="956447" grpId="0"/>
      <p:bldP spid="956448" grpId="0"/>
      <p:bldP spid="956449" grpId="0"/>
      <p:bldP spid="956450" grpId="0"/>
      <p:bldP spid="956451" grpId="0"/>
      <p:bldP spid="956452" grpId="0"/>
      <p:bldP spid="956453" grpId="0"/>
      <p:bldP spid="9564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42" name="Rectangle 2"/>
          <p:cNvSpPr>
            <a:spLocks noChangeArrowheads="1"/>
          </p:cNvSpPr>
          <p:nvPr/>
        </p:nvSpPr>
        <p:spPr bwMode="auto">
          <a:xfrm>
            <a:off x="304800" y="1412875"/>
            <a:ext cx="8839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3000" b="1">
                <a:latin typeface="Times New Roman" pitchFamily="18" charset="0"/>
              </a:rPr>
              <a:t>压力可以由重力产生，也可以由其他力产生。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12838" y="2924175"/>
            <a:ext cx="1504950" cy="1231900"/>
            <a:chOff x="1104" y="1759"/>
            <a:chExt cx="948" cy="776"/>
          </a:xfrm>
        </p:grpSpPr>
        <p:sp>
          <p:nvSpPr>
            <p:cNvPr id="25603" name="Text Box 4"/>
            <p:cNvSpPr txBox="1">
              <a:spLocks noChangeArrowheads="1"/>
            </p:cNvSpPr>
            <p:nvPr/>
          </p:nvSpPr>
          <p:spPr bwMode="auto">
            <a:xfrm>
              <a:off x="1344" y="2135"/>
              <a:ext cx="343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 b="1">
                <a:latin typeface="Times New Roman" pitchFamily="18" charset="0"/>
              </a:endParaRPr>
            </a:p>
          </p:txBody>
        </p:sp>
        <p:sp>
          <p:nvSpPr>
            <p:cNvPr id="25604" name="Rectangle 5" descr="栎木"/>
            <p:cNvSpPr>
              <a:spLocks noChangeArrowheads="1"/>
            </p:cNvSpPr>
            <p:nvPr/>
          </p:nvSpPr>
          <p:spPr bwMode="auto">
            <a:xfrm>
              <a:off x="1332" y="1759"/>
              <a:ext cx="388" cy="363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latin typeface="Times New Roman" pitchFamily="18" charset="0"/>
              </a:endParaRPr>
            </a:p>
          </p:txBody>
        </p:sp>
        <p:grpSp>
          <p:nvGrpSpPr>
            <p:cNvPr id="25605" name="Group 6"/>
            <p:cNvGrpSpPr>
              <a:grpSpLocks/>
            </p:cNvGrpSpPr>
            <p:nvPr/>
          </p:nvGrpSpPr>
          <p:grpSpPr bwMode="auto">
            <a:xfrm>
              <a:off x="1104" y="2112"/>
              <a:ext cx="948" cy="59"/>
              <a:chOff x="0" y="0"/>
              <a:chExt cx="1338" cy="130"/>
            </a:xfrm>
          </p:grpSpPr>
          <p:sp>
            <p:nvSpPr>
              <p:cNvPr id="25606" name="Line 7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Line 8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Line 9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Line 10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Line 11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1" name="Line 12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2" name="Line 13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3" name="Line 14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4" name="Line 15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5" name="Line 16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6" name="Line 17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7" name="Line 18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5148263" y="1989138"/>
            <a:ext cx="2197100" cy="2551112"/>
            <a:chOff x="3792" y="2544"/>
            <a:chExt cx="1384" cy="1607"/>
          </a:xfrm>
        </p:grpSpPr>
        <p:grpSp>
          <p:nvGrpSpPr>
            <p:cNvPr id="25619" name="Group 20"/>
            <p:cNvGrpSpPr>
              <a:grpSpLocks/>
            </p:cNvGrpSpPr>
            <p:nvPr/>
          </p:nvGrpSpPr>
          <p:grpSpPr bwMode="auto">
            <a:xfrm rot="5347773">
              <a:off x="3469" y="3312"/>
              <a:ext cx="1052" cy="52"/>
              <a:chOff x="0" y="0"/>
              <a:chExt cx="1338" cy="130"/>
            </a:xfrm>
          </p:grpSpPr>
          <p:sp>
            <p:nvSpPr>
              <p:cNvPr id="25620" name="Line 21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1" name="Line 22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2" name="Line 23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3" name="Line 24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4" name="Line 25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5" name="Line 26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6" name="Line 27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7" name="Line 28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8" name="Line 29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9" name="Line 30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0" name="Line 31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1" name="Line 32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32" name="Group 33"/>
            <p:cNvGrpSpPr>
              <a:grpSpLocks/>
            </p:cNvGrpSpPr>
            <p:nvPr/>
          </p:nvGrpSpPr>
          <p:grpSpPr bwMode="auto">
            <a:xfrm rot="5400000">
              <a:off x="4056" y="3043"/>
              <a:ext cx="287" cy="388"/>
              <a:chOff x="0" y="0"/>
              <a:chExt cx="294" cy="1530"/>
            </a:xfrm>
          </p:grpSpPr>
          <p:sp>
            <p:nvSpPr>
              <p:cNvPr id="25633" name="AutoShape 34"/>
              <p:cNvSpPr>
                <a:spLocks noChangeArrowheads="1"/>
              </p:cNvSpPr>
              <p:nvPr/>
            </p:nvSpPr>
            <p:spPr bwMode="auto">
              <a:xfrm flipV="1">
                <a:off x="105" y="90"/>
                <a:ext cx="105" cy="1440"/>
              </a:xfrm>
              <a:prstGeom prst="triangle">
                <a:avLst>
                  <a:gd name="adj" fmla="val 50000"/>
                </a:avLst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/>
              </a:p>
            </p:txBody>
          </p:sp>
          <p:sp>
            <p:nvSpPr>
              <p:cNvPr id="25634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4" cy="77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/>
              </a:p>
            </p:txBody>
          </p:sp>
        </p:grpSp>
        <p:grpSp>
          <p:nvGrpSpPr>
            <p:cNvPr id="25635" name="Group 36"/>
            <p:cNvGrpSpPr>
              <a:grpSpLocks/>
            </p:cNvGrpSpPr>
            <p:nvPr/>
          </p:nvGrpSpPr>
          <p:grpSpPr bwMode="auto">
            <a:xfrm rot="5400000">
              <a:off x="4286" y="3261"/>
              <a:ext cx="1004" cy="776"/>
              <a:chOff x="0" y="0"/>
              <a:chExt cx="2475" cy="3140"/>
            </a:xfrm>
          </p:grpSpPr>
          <p:grpSp>
            <p:nvGrpSpPr>
              <p:cNvPr id="25636" name="Group 37"/>
              <p:cNvGrpSpPr>
                <a:grpSpLocks/>
              </p:cNvGrpSpPr>
              <p:nvPr/>
            </p:nvGrpSpPr>
            <p:grpSpPr bwMode="auto">
              <a:xfrm>
                <a:off x="0" y="739"/>
                <a:ext cx="2288" cy="2401"/>
                <a:chOff x="0" y="0"/>
                <a:chExt cx="2288" cy="2401"/>
              </a:xfrm>
            </p:grpSpPr>
            <p:grpSp>
              <p:nvGrpSpPr>
                <p:cNvPr id="25637" name="Group 38"/>
                <p:cNvGrpSpPr>
                  <a:grpSpLocks/>
                </p:cNvGrpSpPr>
                <p:nvPr/>
              </p:nvGrpSpPr>
              <p:grpSpPr bwMode="auto">
                <a:xfrm>
                  <a:off x="1803" y="0"/>
                  <a:ext cx="485" cy="328"/>
                  <a:chOff x="0" y="0"/>
                  <a:chExt cx="485" cy="328"/>
                </a:xfrm>
              </p:grpSpPr>
              <p:sp>
                <p:nvSpPr>
                  <p:cNvPr id="25638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50"/>
                    <a:ext cx="293" cy="178"/>
                  </a:xfrm>
                  <a:custGeom>
                    <a:avLst/>
                    <a:gdLst>
                      <a:gd name="T0" fmla="*/ 0 w 293"/>
                      <a:gd name="T1" fmla="*/ 178 h 178"/>
                      <a:gd name="T2" fmla="*/ 293 w 293"/>
                      <a:gd name="T3" fmla="*/ 144 h 178"/>
                      <a:gd name="T4" fmla="*/ 98 w 293"/>
                      <a:gd name="T5" fmla="*/ 0 h 178"/>
                      <a:gd name="T6" fmla="*/ 0 w 293"/>
                      <a:gd name="T7" fmla="*/ 178 h 1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93" h="178">
                        <a:moveTo>
                          <a:pt x="0" y="178"/>
                        </a:moveTo>
                        <a:lnTo>
                          <a:pt x="293" y="144"/>
                        </a:lnTo>
                        <a:lnTo>
                          <a:pt x="98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39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276" y="0"/>
                    <a:ext cx="209" cy="189"/>
                  </a:xfrm>
                  <a:custGeom>
                    <a:avLst/>
                    <a:gdLst>
                      <a:gd name="T0" fmla="*/ 0 w 209"/>
                      <a:gd name="T1" fmla="*/ 178 h 189"/>
                      <a:gd name="T2" fmla="*/ 209 w 209"/>
                      <a:gd name="T3" fmla="*/ 189 h 189"/>
                      <a:gd name="T4" fmla="*/ 160 w 209"/>
                      <a:gd name="T5" fmla="*/ 0 h 189"/>
                      <a:gd name="T6" fmla="*/ 0 w 209"/>
                      <a:gd name="T7" fmla="*/ 178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9" h="189">
                        <a:moveTo>
                          <a:pt x="0" y="178"/>
                        </a:moveTo>
                        <a:lnTo>
                          <a:pt x="209" y="189"/>
                        </a:lnTo>
                        <a:lnTo>
                          <a:pt x="160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640" name="Group 41"/>
                <p:cNvGrpSpPr>
                  <a:grpSpLocks/>
                </p:cNvGrpSpPr>
                <p:nvPr/>
              </p:nvGrpSpPr>
              <p:grpSpPr bwMode="auto">
                <a:xfrm>
                  <a:off x="0" y="83"/>
                  <a:ext cx="2197" cy="2318"/>
                  <a:chOff x="0" y="0"/>
                  <a:chExt cx="2197" cy="2318"/>
                </a:xfrm>
              </p:grpSpPr>
              <p:sp>
                <p:nvSpPr>
                  <p:cNvPr id="25641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197" cy="2318"/>
                  </a:xfrm>
                  <a:custGeom>
                    <a:avLst/>
                    <a:gdLst>
                      <a:gd name="T0" fmla="*/ 902 w 2197"/>
                      <a:gd name="T1" fmla="*/ 73 h 2318"/>
                      <a:gd name="T2" fmla="*/ 893 w 2197"/>
                      <a:gd name="T3" fmla="*/ 199 h 2318"/>
                      <a:gd name="T4" fmla="*/ 860 w 2197"/>
                      <a:gd name="T5" fmla="*/ 355 h 2318"/>
                      <a:gd name="T6" fmla="*/ 796 w 2197"/>
                      <a:gd name="T7" fmla="*/ 482 h 2318"/>
                      <a:gd name="T8" fmla="*/ 696 w 2197"/>
                      <a:gd name="T9" fmla="*/ 597 h 2318"/>
                      <a:gd name="T10" fmla="*/ 589 w 2197"/>
                      <a:gd name="T11" fmla="*/ 722 h 2318"/>
                      <a:gd name="T12" fmla="*/ 486 w 2197"/>
                      <a:gd name="T13" fmla="*/ 989 h 2318"/>
                      <a:gd name="T14" fmla="*/ 453 w 2197"/>
                      <a:gd name="T15" fmla="*/ 1213 h 2318"/>
                      <a:gd name="T16" fmla="*/ 404 w 2197"/>
                      <a:gd name="T17" fmla="*/ 1463 h 2318"/>
                      <a:gd name="T18" fmla="*/ 321 w 2197"/>
                      <a:gd name="T19" fmla="*/ 1667 h 2318"/>
                      <a:gd name="T20" fmla="*/ 198 w 2197"/>
                      <a:gd name="T21" fmla="*/ 1890 h 2318"/>
                      <a:gd name="T22" fmla="*/ 85 w 2197"/>
                      <a:gd name="T23" fmla="*/ 2082 h 2318"/>
                      <a:gd name="T24" fmla="*/ 0 w 2197"/>
                      <a:gd name="T25" fmla="*/ 2208 h 2318"/>
                      <a:gd name="T26" fmla="*/ 15 w 2197"/>
                      <a:gd name="T27" fmla="*/ 2247 h 2318"/>
                      <a:gd name="T28" fmla="*/ 64 w 2197"/>
                      <a:gd name="T29" fmla="*/ 2287 h 2318"/>
                      <a:gd name="T30" fmla="*/ 232 w 2197"/>
                      <a:gd name="T31" fmla="*/ 2318 h 2318"/>
                      <a:gd name="T32" fmla="*/ 381 w 2197"/>
                      <a:gd name="T33" fmla="*/ 2259 h 2318"/>
                      <a:gd name="T34" fmla="*/ 525 w 2197"/>
                      <a:gd name="T35" fmla="*/ 2105 h 2318"/>
                      <a:gd name="T36" fmla="*/ 571 w 2197"/>
                      <a:gd name="T37" fmla="*/ 2001 h 2318"/>
                      <a:gd name="T38" fmla="*/ 678 w 2197"/>
                      <a:gd name="T39" fmla="*/ 1775 h 2318"/>
                      <a:gd name="T40" fmla="*/ 832 w 2197"/>
                      <a:gd name="T41" fmla="*/ 1783 h 2318"/>
                      <a:gd name="T42" fmla="*/ 881 w 2197"/>
                      <a:gd name="T43" fmla="*/ 1983 h 2318"/>
                      <a:gd name="T44" fmla="*/ 933 w 2197"/>
                      <a:gd name="T45" fmla="*/ 2097 h 2318"/>
                      <a:gd name="T46" fmla="*/ 989 w 2197"/>
                      <a:gd name="T47" fmla="*/ 2189 h 2318"/>
                      <a:gd name="T48" fmla="*/ 1053 w 2197"/>
                      <a:gd name="T49" fmla="*/ 2252 h 2318"/>
                      <a:gd name="T50" fmla="*/ 1144 w 2197"/>
                      <a:gd name="T51" fmla="*/ 2287 h 2318"/>
                      <a:gd name="T52" fmla="*/ 1241 w 2197"/>
                      <a:gd name="T53" fmla="*/ 2288 h 2318"/>
                      <a:gd name="T54" fmla="*/ 1314 w 2197"/>
                      <a:gd name="T55" fmla="*/ 2267 h 2318"/>
                      <a:gd name="T56" fmla="*/ 1434 w 2197"/>
                      <a:gd name="T57" fmla="*/ 2040 h 2318"/>
                      <a:gd name="T58" fmla="*/ 1553 w 2197"/>
                      <a:gd name="T59" fmla="*/ 2069 h 2318"/>
                      <a:gd name="T60" fmla="*/ 1623 w 2197"/>
                      <a:gd name="T61" fmla="*/ 2060 h 2318"/>
                      <a:gd name="T62" fmla="*/ 1680 w 2197"/>
                      <a:gd name="T63" fmla="*/ 2001 h 2318"/>
                      <a:gd name="T64" fmla="*/ 1729 w 2197"/>
                      <a:gd name="T65" fmla="*/ 1907 h 2318"/>
                      <a:gd name="T66" fmla="*/ 1741 w 2197"/>
                      <a:gd name="T67" fmla="*/ 1826 h 2318"/>
                      <a:gd name="T68" fmla="*/ 1814 w 2197"/>
                      <a:gd name="T69" fmla="*/ 1790 h 2318"/>
                      <a:gd name="T70" fmla="*/ 1886 w 2197"/>
                      <a:gd name="T71" fmla="*/ 1765 h 2318"/>
                      <a:gd name="T72" fmla="*/ 1942 w 2197"/>
                      <a:gd name="T73" fmla="*/ 1711 h 2318"/>
                      <a:gd name="T74" fmla="*/ 1989 w 2197"/>
                      <a:gd name="T75" fmla="*/ 1639 h 2318"/>
                      <a:gd name="T76" fmla="*/ 2009 w 2197"/>
                      <a:gd name="T77" fmla="*/ 1558 h 2318"/>
                      <a:gd name="T78" fmla="*/ 1966 w 2197"/>
                      <a:gd name="T79" fmla="*/ 1442 h 2318"/>
                      <a:gd name="T80" fmla="*/ 2071 w 2197"/>
                      <a:gd name="T81" fmla="*/ 1437 h 2318"/>
                      <a:gd name="T82" fmla="*/ 2123 w 2197"/>
                      <a:gd name="T83" fmla="*/ 1391 h 2318"/>
                      <a:gd name="T84" fmla="*/ 2167 w 2197"/>
                      <a:gd name="T85" fmla="*/ 1313 h 2318"/>
                      <a:gd name="T86" fmla="*/ 2197 w 2197"/>
                      <a:gd name="T87" fmla="*/ 1236 h 2318"/>
                      <a:gd name="T88" fmla="*/ 2192 w 2197"/>
                      <a:gd name="T89" fmla="*/ 1157 h 2318"/>
                      <a:gd name="T90" fmla="*/ 2167 w 2197"/>
                      <a:gd name="T91" fmla="*/ 1084 h 2318"/>
                      <a:gd name="T92" fmla="*/ 2105 w 2197"/>
                      <a:gd name="T93" fmla="*/ 1005 h 2318"/>
                      <a:gd name="T94" fmla="*/ 2064 w 2197"/>
                      <a:gd name="T95" fmla="*/ 835 h 2318"/>
                      <a:gd name="T96" fmla="*/ 1993 w 2197"/>
                      <a:gd name="T97" fmla="*/ 695 h 2318"/>
                      <a:gd name="T98" fmla="*/ 1993 w 2197"/>
                      <a:gd name="T99" fmla="*/ 603 h 2318"/>
                      <a:gd name="T100" fmla="*/ 1934 w 2197"/>
                      <a:gd name="T101" fmla="*/ 480 h 2318"/>
                      <a:gd name="T102" fmla="*/ 1916 w 2197"/>
                      <a:gd name="T103" fmla="*/ 361 h 2318"/>
                      <a:gd name="T104" fmla="*/ 1888 w 2197"/>
                      <a:gd name="T105" fmla="*/ 257 h 2318"/>
                      <a:gd name="T106" fmla="*/ 1888 w 2197"/>
                      <a:gd name="T107" fmla="*/ 150 h 2318"/>
                      <a:gd name="T108" fmla="*/ 1860 w 2197"/>
                      <a:gd name="T109" fmla="*/ 0 h 2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197" h="2318">
                        <a:moveTo>
                          <a:pt x="893" y="10"/>
                        </a:moveTo>
                        <a:lnTo>
                          <a:pt x="902" y="73"/>
                        </a:lnTo>
                        <a:lnTo>
                          <a:pt x="906" y="123"/>
                        </a:lnTo>
                        <a:lnTo>
                          <a:pt x="893" y="199"/>
                        </a:lnTo>
                        <a:lnTo>
                          <a:pt x="868" y="317"/>
                        </a:lnTo>
                        <a:lnTo>
                          <a:pt x="860" y="355"/>
                        </a:lnTo>
                        <a:lnTo>
                          <a:pt x="837" y="412"/>
                        </a:lnTo>
                        <a:lnTo>
                          <a:pt x="796" y="482"/>
                        </a:lnTo>
                        <a:lnTo>
                          <a:pt x="745" y="546"/>
                        </a:lnTo>
                        <a:lnTo>
                          <a:pt x="696" y="597"/>
                        </a:lnTo>
                        <a:lnTo>
                          <a:pt x="646" y="649"/>
                        </a:lnTo>
                        <a:lnTo>
                          <a:pt x="589" y="722"/>
                        </a:lnTo>
                        <a:lnTo>
                          <a:pt x="530" y="830"/>
                        </a:lnTo>
                        <a:lnTo>
                          <a:pt x="486" y="989"/>
                        </a:lnTo>
                        <a:lnTo>
                          <a:pt x="479" y="1074"/>
                        </a:lnTo>
                        <a:lnTo>
                          <a:pt x="453" y="1213"/>
                        </a:lnTo>
                        <a:lnTo>
                          <a:pt x="428" y="1371"/>
                        </a:lnTo>
                        <a:lnTo>
                          <a:pt x="404" y="1463"/>
                        </a:lnTo>
                        <a:lnTo>
                          <a:pt x="373" y="1535"/>
                        </a:lnTo>
                        <a:lnTo>
                          <a:pt x="321" y="1667"/>
                        </a:lnTo>
                        <a:lnTo>
                          <a:pt x="249" y="1814"/>
                        </a:lnTo>
                        <a:lnTo>
                          <a:pt x="198" y="1890"/>
                        </a:lnTo>
                        <a:lnTo>
                          <a:pt x="147" y="1981"/>
                        </a:lnTo>
                        <a:lnTo>
                          <a:pt x="85" y="2082"/>
                        </a:lnTo>
                        <a:lnTo>
                          <a:pt x="8" y="2180"/>
                        </a:lnTo>
                        <a:lnTo>
                          <a:pt x="0" y="2208"/>
                        </a:lnTo>
                        <a:lnTo>
                          <a:pt x="2" y="2228"/>
                        </a:lnTo>
                        <a:lnTo>
                          <a:pt x="15" y="2247"/>
                        </a:lnTo>
                        <a:lnTo>
                          <a:pt x="36" y="2269"/>
                        </a:lnTo>
                        <a:lnTo>
                          <a:pt x="64" y="2287"/>
                        </a:lnTo>
                        <a:lnTo>
                          <a:pt x="172" y="2313"/>
                        </a:lnTo>
                        <a:lnTo>
                          <a:pt x="232" y="2318"/>
                        </a:lnTo>
                        <a:lnTo>
                          <a:pt x="301" y="2305"/>
                        </a:lnTo>
                        <a:lnTo>
                          <a:pt x="381" y="2259"/>
                        </a:lnTo>
                        <a:lnTo>
                          <a:pt x="453" y="2190"/>
                        </a:lnTo>
                        <a:lnTo>
                          <a:pt x="525" y="2105"/>
                        </a:lnTo>
                        <a:lnTo>
                          <a:pt x="551" y="2061"/>
                        </a:lnTo>
                        <a:lnTo>
                          <a:pt x="571" y="2001"/>
                        </a:lnTo>
                        <a:lnTo>
                          <a:pt x="618" y="1885"/>
                        </a:lnTo>
                        <a:lnTo>
                          <a:pt x="678" y="1775"/>
                        </a:lnTo>
                        <a:lnTo>
                          <a:pt x="788" y="1597"/>
                        </a:lnTo>
                        <a:lnTo>
                          <a:pt x="832" y="1783"/>
                        </a:lnTo>
                        <a:lnTo>
                          <a:pt x="852" y="1888"/>
                        </a:lnTo>
                        <a:lnTo>
                          <a:pt x="881" y="1983"/>
                        </a:lnTo>
                        <a:lnTo>
                          <a:pt x="907" y="2037"/>
                        </a:lnTo>
                        <a:lnTo>
                          <a:pt x="933" y="2097"/>
                        </a:lnTo>
                        <a:lnTo>
                          <a:pt x="968" y="2156"/>
                        </a:lnTo>
                        <a:lnTo>
                          <a:pt x="989" y="2189"/>
                        </a:lnTo>
                        <a:lnTo>
                          <a:pt x="1012" y="2220"/>
                        </a:lnTo>
                        <a:lnTo>
                          <a:pt x="1053" y="2252"/>
                        </a:lnTo>
                        <a:lnTo>
                          <a:pt x="1082" y="2272"/>
                        </a:lnTo>
                        <a:lnTo>
                          <a:pt x="1144" y="2287"/>
                        </a:lnTo>
                        <a:lnTo>
                          <a:pt x="1190" y="2292"/>
                        </a:lnTo>
                        <a:lnTo>
                          <a:pt x="1241" y="2288"/>
                        </a:lnTo>
                        <a:lnTo>
                          <a:pt x="1282" y="2279"/>
                        </a:lnTo>
                        <a:lnTo>
                          <a:pt x="1314" y="2267"/>
                        </a:lnTo>
                        <a:lnTo>
                          <a:pt x="1353" y="2197"/>
                        </a:lnTo>
                        <a:lnTo>
                          <a:pt x="1434" y="2040"/>
                        </a:lnTo>
                        <a:lnTo>
                          <a:pt x="1499" y="2063"/>
                        </a:lnTo>
                        <a:lnTo>
                          <a:pt x="1553" y="2069"/>
                        </a:lnTo>
                        <a:lnTo>
                          <a:pt x="1597" y="2069"/>
                        </a:lnTo>
                        <a:lnTo>
                          <a:pt x="1623" y="2060"/>
                        </a:lnTo>
                        <a:lnTo>
                          <a:pt x="1654" y="2027"/>
                        </a:lnTo>
                        <a:lnTo>
                          <a:pt x="1680" y="2001"/>
                        </a:lnTo>
                        <a:lnTo>
                          <a:pt x="1707" y="1965"/>
                        </a:lnTo>
                        <a:lnTo>
                          <a:pt x="1729" y="1907"/>
                        </a:lnTo>
                        <a:lnTo>
                          <a:pt x="1741" y="1857"/>
                        </a:lnTo>
                        <a:lnTo>
                          <a:pt x="1741" y="1826"/>
                        </a:lnTo>
                        <a:lnTo>
                          <a:pt x="1777" y="1795"/>
                        </a:lnTo>
                        <a:lnTo>
                          <a:pt x="1814" y="1790"/>
                        </a:lnTo>
                        <a:lnTo>
                          <a:pt x="1855" y="1775"/>
                        </a:lnTo>
                        <a:lnTo>
                          <a:pt x="1886" y="1765"/>
                        </a:lnTo>
                        <a:lnTo>
                          <a:pt x="1919" y="1736"/>
                        </a:lnTo>
                        <a:lnTo>
                          <a:pt x="1942" y="1711"/>
                        </a:lnTo>
                        <a:lnTo>
                          <a:pt x="1966" y="1682"/>
                        </a:lnTo>
                        <a:lnTo>
                          <a:pt x="1989" y="1639"/>
                        </a:lnTo>
                        <a:lnTo>
                          <a:pt x="2001" y="1599"/>
                        </a:lnTo>
                        <a:lnTo>
                          <a:pt x="2009" y="1558"/>
                        </a:lnTo>
                        <a:lnTo>
                          <a:pt x="1997" y="1515"/>
                        </a:lnTo>
                        <a:lnTo>
                          <a:pt x="1966" y="1442"/>
                        </a:lnTo>
                        <a:lnTo>
                          <a:pt x="2042" y="1442"/>
                        </a:lnTo>
                        <a:lnTo>
                          <a:pt x="2071" y="1437"/>
                        </a:lnTo>
                        <a:lnTo>
                          <a:pt x="2099" y="1417"/>
                        </a:lnTo>
                        <a:lnTo>
                          <a:pt x="2123" y="1391"/>
                        </a:lnTo>
                        <a:lnTo>
                          <a:pt x="2146" y="1355"/>
                        </a:lnTo>
                        <a:lnTo>
                          <a:pt x="2167" y="1313"/>
                        </a:lnTo>
                        <a:lnTo>
                          <a:pt x="2187" y="1275"/>
                        </a:lnTo>
                        <a:lnTo>
                          <a:pt x="2197" y="1236"/>
                        </a:lnTo>
                        <a:lnTo>
                          <a:pt x="2197" y="1198"/>
                        </a:lnTo>
                        <a:lnTo>
                          <a:pt x="2192" y="1157"/>
                        </a:lnTo>
                        <a:lnTo>
                          <a:pt x="2185" y="1116"/>
                        </a:lnTo>
                        <a:lnTo>
                          <a:pt x="2167" y="1084"/>
                        </a:lnTo>
                        <a:lnTo>
                          <a:pt x="2141" y="1049"/>
                        </a:lnTo>
                        <a:lnTo>
                          <a:pt x="2105" y="1005"/>
                        </a:lnTo>
                        <a:lnTo>
                          <a:pt x="2086" y="909"/>
                        </a:lnTo>
                        <a:lnTo>
                          <a:pt x="2064" y="835"/>
                        </a:lnTo>
                        <a:lnTo>
                          <a:pt x="2045" y="789"/>
                        </a:lnTo>
                        <a:lnTo>
                          <a:pt x="1993" y="695"/>
                        </a:lnTo>
                        <a:lnTo>
                          <a:pt x="1991" y="668"/>
                        </a:lnTo>
                        <a:lnTo>
                          <a:pt x="1993" y="603"/>
                        </a:lnTo>
                        <a:lnTo>
                          <a:pt x="1970" y="543"/>
                        </a:lnTo>
                        <a:lnTo>
                          <a:pt x="1934" y="480"/>
                        </a:lnTo>
                        <a:lnTo>
                          <a:pt x="1926" y="435"/>
                        </a:lnTo>
                        <a:lnTo>
                          <a:pt x="1916" y="361"/>
                        </a:lnTo>
                        <a:lnTo>
                          <a:pt x="1898" y="312"/>
                        </a:lnTo>
                        <a:lnTo>
                          <a:pt x="1888" y="257"/>
                        </a:lnTo>
                        <a:lnTo>
                          <a:pt x="1883" y="198"/>
                        </a:lnTo>
                        <a:lnTo>
                          <a:pt x="1888" y="150"/>
                        </a:lnTo>
                        <a:lnTo>
                          <a:pt x="1906" y="105"/>
                        </a:lnTo>
                        <a:lnTo>
                          <a:pt x="1860" y="0"/>
                        </a:lnTo>
                        <a:lnTo>
                          <a:pt x="893" y="10"/>
                        </a:lnTo>
                        <a:close/>
                      </a:path>
                    </a:pathLst>
                  </a:custGeom>
                  <a:solidFill>
                    <a:srgbClr val="FF9F9F"/>
                  </a:solidFill>
                  <a:ln w="825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5642" name="Group 43"/>
                  <p:cNvGrpSpPr>
                    <a:grpSpLocks/>
                  </p:cNvGrpSpPr>
                  <p:nvPr/>
                </p:nvGrpSpPr>
                <p:grpSpPr bwMode="auto">
                  <a:xfrm>
                    <a:off x="75" y="173"/>
                    <a:ext cx="2039" cy="2061"/>
                    <a:chOff x="0" y="0"/>
                    <a:chExt cx="2039" cy="2061"/>
                  </a:xfrm>
                </p:grpSpPr>
                <p:grpSp>
                  <p:nvGrpSpPr>
                    <p:cNvPr id="25643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039" cy="2061"/>
                      <a:chOff x="0" y="0"/>
                      <a:chExt cx="2039" cy="2061"/>
                    </a:xfrm>
                  </p:grpSpPr>
                  <p:sp>
                    <p:nvSpPr>
                      <p:cNvPr id="25644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82" y="960"/>
                        <a:ext cx="485" cy="689"/>
                      </a:xfrm>
                      <a:custGeom>
                        <a:avLst/>
                        <a:gdLst>
                          <a:gd name="T0" fmla="*/ 75 w 485"/>
                          <a:gd name="T1" fmla="*/ 482 h 689"/>
                          <a:gd name="T2" fmla="*/ 80 w 485"/>
                          <a:gd name="T3" fmla="*/ 451 h 689"/>
                          <a:gd name="T4" fmla="*/ 77 w 485"/>
                          <a:gd name="T5" fmla="*/ 430 h 689"/>
                          <a:gd name="T6" fmla="*/ 69 w 485"/>
                          <a:gd name="T7" fmla="*/ 400 h 689"/>
                          <a:gd name="T8" fmla="*/ 56 w 485"/>
                          <a:gd name="T9" fmla="*/ 374 h 689"/>
                          <a:gd name="T10" fmla="*/ 47 w 485"/>
                          <a:gd name="T11" fmla="*/ 350 h 689"/>
                          <a:gd name="T12" fmla="*/ 34 w 485"/>
                          <a:gd name="T13" fmla="*/ 315 h 689"/>
                          <a:gd name="T14" fmla="*/ 23 w 485"/>
                          <a:gd name="T15" fmla="*/ 281 h 689"/>
                          <a:gd name="T16" fmla="*/ 13 w 485"/>
                          <a:gd name="T17" fmla="*/ 240 h 689"/>
                          <a:gd name="T18" fmla="*/ 7 w 485"/>
                          <a:gd name="T19" fmla="*/ 206 h 689"/>
                          <a:gd name="T20" fmla="*/ 2 w 485"/>
                          <a:gd name="T21" fmla="*/ 173 h 689"/>
                          <a:gd name="T22" fmla="*/ 0 w 485"/>
                          <a:gd name="T23" fmla="*/ 137 h 689"/>
                          <a:gd name="T24" fmla="*/ 0 w 485"/>
                          <a:gd name="T25" fmla="*/ 111 h 689"/>
                          <a:gd name="T26" fmla="*/ 7 w 485"/>
                          <a:gd name="T27" fmla="*/ 86 h 689"/>
                          <a:gd name="T28" fmla="*/ 18 w 485"/>
                          <a:gd name="T29" fmla="*/ 65 h 689"/>
                          <a:gd name="T30" fmla="*/ 33 w 485"/>
                          <a:gd name="T31" fmla="*/ 49 h 689"/>
                          <a:gd name="T32" fmla="*/ 61 w 485"/>
                          <a:gd name="T33" fmla="*/ 29 h 689"/>
                          <a:gd name="T34" fmla="*/ 87 w 485"/>
                          <a:gd name="T35" fmla="*/ 14 h 689"/>
                          <a:gd name="T36" fmla="*/ 118 w 485"/>
                          <a:gd name="T37" fmla="*/ 3 h 689"/>
                          <a:gd name="T38" fmla="*/ 147 w 485"/>
                          <a:gd name="T39" fmla="*/ 0 h 689"/>
                          <a:gd name="T40" fmla="*/ 177 w 485"/>
                          <a:gd name="T41" fmla="*/ 3 h 689"/>
                          <a:gd name="T42" fmla="*/ 204 w 485"/>
                          <a:gd name="T43" fmla="*/ 14 h 689"/>
                          <a:gd name="T44" fmla="*/ 234 w 485"/>
                          <a:gd name="T45" fmla="*/ 29 h 689"/>
                          <a:gd name="T46" fmla="*/ 263 w 485"/>
                          <a:gd name="T47" fmla="*/ 47 h 689"/>
                          <a:gd name="T48" fmla="*/ 288 w 485"/>
                          <a:gd name="T49" fmla="*/ 75 h 689"/>
                          <a:gd name="T50" fmla="*/ 307 w 485"/>
                          <a:gd name="T51" fmla="*/ 98 h 689"/>
                          <a:gd name="T52" fmla="*/ 320 w 485"/>
                          <a:gd name="T53" fmla="*/ 117 h 689"/>
                          <a:gd name="T54" fmla="*/ 338 w 485"/>
                          <a:gd name="T55" fmla="*/ 144 h 689"/>
                          <a:gd name="T56" fmla="*/ 353 w 485"/>
                          <a:gd name="T57" fmla="*/ 166 h 689"/>
                          <a:gd name="T58" fmla="*/ 366 w 485"/>
                          <a:gd name="T59" fmla="*/ 191 h 689"/>
                          <a:gd name="T60" fmla="*/ 378 w 485"/>
                          <a:gd name="T61" fmla="*/ 217 h 689"/>
                          <a:gd name="T62" fmla="*/ 402 w 485"/>
                          <a:gd name="T63" fmla="*/ 297 h 689"/>
                          <a:gd name="T64" fmla="*/ 432 w 485"/>
                          <a:gd name="T65" fmla="*/ 390 h 689"/>
                          <a:gd name="T66" fmla="*/ 436 w 485"/>
                          <a:gd name="T67" fmla="*/ 454 h 689"/>
                          <a:gd name="T68" fmla="*/ 466 w 485"/>
                          <a:gd name="T69" fmla="*/ 533 h 689"/>
                          <a:gd name="T70" fmla="*/ 485 w 485"/>
                          <a:gd name="T71" fmla="*/ 601 h 689"/>
                          <a:gd name="T72" fmla="*/ 485 w 485"/>
                          <a:gd name="T73" fmla="*/ 689 h 689"/>
                          <a:gd name="T74" fmla="*/ 481 w 485"/>
                          <a:gd name="T75" fmla="*/ 689 h 6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</a:cxnLst>
                        <a:rect l="0" t="0" r="r" b="b"/>
                        <a:pathLst>
                          <a:path w="485" h="689">
                            <a:moveTo>
                              <a:pt x="75" y="482"/>
                            </a:moveTo>
                            <a:lnTo>
                              <a:pt x="80" y="451"/>
                            </a:lnTo>
                            <a:lnTo>
                              <a:pt x="77" y="430"/>
                            </a:lnTo>
                            <a:lnTo>
                              <a:pt x="69" y="400"/>
                            </a:lnTo>
                            <a:lnTo>
                              <a:pt x="56" y="374"/>
                            </a:lnTo>
                            <a:lnTo>
                              <a:pt x="47" y="350"/>
                            </a:lnTo>
                            <a:lnTo>
                              <a:pt x="34" y="315"/>
                            </a:lnTo>
                            <a:lnTo>
                              <a:pt x="23" y="281"/>
                            </a:lnTo>
                            <a:lnTo>
                              <a:pt x="13" y="240"/>
                            </a:lnTo>
                            <a:lnTo>
                              <a:pt x="7" y="206"/>
                            </a:lnTo>
                            <a:lnTo>
                              <a:pt x="2" y="173"/>
                            </a:lnTo>
                            <a:lnTo>
                              <a:pt x="0" y="137"/>
                            </a:lnTo>
                            <a:lnTo>
                              <a:pt x="0" y="111"/>
                            </a:lnTo>
                            <a:lnTo>
                              <a:pt x="7" y="86"/>
                            </a:lnTo>
                            <a:lnTo>
                              <a:pt x="18" y="65"/>
                            </a:lnTo>
                            <a:lnTo>
                              <a:pt x="33" y="49"/>
                            </a:lnTo>
                            <a:lnTo>
                              <a:pt x="61" y="29"/>
                            </a:lnTo>
                            <a:lnTo>
                              <a:pt x="87" y="14"/>
                            </a:lnTo>
                            <a:lnTo>
                              <a:pt x="118" y="3"/>
                            </a:lnTo>
                            <a:lnTo>
                              <a:pt x="147" y="0"/>
                            </a:lnTo>
                            <a:lnTo>
                              <a:pt x="177" y="3"/>
                            </a:lnTo>
                            <a:lnTo>
                              <a:pt x="204" y="14"/>
                            </a:lnTo>
                            <a:lnTo>
                              <a:pt x="234" y="29"/>
                            </a:lnTo>
                            <a:lnTo>
                              <a:pt x="263" y="47"/>
                            </a:lnTo>
                            <a:lnTo>
                              <a:pt x="288" y="75"/>
                            </a:lnTo>
                            <a:lnTo>
                              <a:pt x="307" y="98"/>
                            </a:lnTo>
                            <a:lnTo>
                              <a:pt x="320" y="117"/>
                            </a:lnTo>
                            <a:lnTo>
                              <a:pt x="338" y="144"/>
                            </a:lnTo>
                            <a:lnTo>
                              <a:pt x="353" y="166"/>
                            </a:lnTo>
                            <a:lnTo>
                              <a:pt x="366" y="191"/>
                            </a:lnTo>
                            <a:lnTo>
                              <a:pt x="378" y="217"/>
                            </a:lnTo>
                            <a:lnTo>
                              <a:pt x="402" y="297"/>
                            </a:lnTo>
                            <a:lnTo>
                              <a:pt x="432" y="390"/>
                            </a:lnTo>
                            <a:lnTo>
                              <a:pt x="436" y="454"/>
                            </a:lnTo>
                            <a:lnTo>
                              <a:pt x="466" y="533"/>
                            </a:lnTo>
                            <a:lnTo>
                              <a:pt x="485" y="601"/>
                            </a:lnTo>
                            <a:lnTo>
                              <a:pt x="485" y="689"/>
                            </a:lnTo>
                            <a:lnTo>
                              <a:pt x="481" y="689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45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1295"/>
                        <a:ext cx="414" cy="578"/>
                      </a:xfrm>
                      <a:custGeom>
                        <a:avLst/>
                        <a:gdLst>
                          <a:gd name="T0" fmla="*/ 0 w 414"/>
                          <a:gd name="T1" fmla="*/ 137 h 578"/>
                          <a:gd name="T2" fmla="*/ 4 w 414"/>
                          <a:gd name="T3" fmla="*/ 121 h 578"/>
                          <a:gd name="T4" fmla="*/ 9 w 414"/>
                          <a:gd name="T5" fmla="*/ 100 h 578"/>
                          <a:gd name="T6" fmla="*/ 17 w 414"/>
                          <a:gd name="T7" fmla="*/ 80 h 578"/>
                          <a:gd name="T8" fmla="*/ 28 w 414"/>
                          <a:gd name="T9" fmla="*/ 59 h 578"/>
                          <a:gd name="T10" fmla="*/ 38 w 414"/>
                          <a:gd name="T11" fmla="*/ 44 h 578"/>
                          <a:gd name="T12" fmla="*/ 59 w 414"/>
                          <a:gd name="T13" fmla="*/ 23 h 578"/>
                          <a:gd name="T14" fmla="*/ 77 w 414"/>
                          <a:gd name="T15" fmla="*/ 10 h 578"/>
                          <a:gd name="T16" fmla="*/ 92 w 414"/>
                          <a:gd name="T17" fmla="*/ 3 h 578"/>
                          <a:gd name="T18" fmla="*/ 123 w 414"/>
                          <a:gd name="T19" fmla="*/ 0 h 578"/>
                          <a:gd name="T20" fmla="*/ 146 w 414"/>
                          <a:gd name="T21" fmla="*/ 1 h 578"/>
                          <a:gd name="T22" fmla="*/ 167 w 414"/>
                          <a:gd name="T23" fmla="*/ 6 h 578"/>
                          <a:gd name="T24" fmla="*/ 192 w 414"/>
                          <a:gd name="T25" fmla="*/ 18 h 578"/>
                          <a:gd name="T26" fmla="*/ 216 w 414"/>
                          <a:gd name="T27" fmla="*/ 39 h 578"/>
                          <a:gd name="T28" fmla="*/ 233 w 414"/>
                          <a:gd name="T29" fmla="*/ 59 h 578"/>
                          <a:gd name="T30" fmla="*/ 247 w 414"/>
                          <a:gd name="T31" fmla="*/ 83 h 578"/>
                          <a:gd name="T32" fmla="*/ 262 w 414"/>
                          <a:gd name="T33" fmla="*/ 108 h 578"/>
                          <a:gd name="T34" fmla="*/ 278 w 414"/>
                          <a:gd name="T35" fmla="*/ 142 h 578"/>
                          <a:gd name="T36" fmla="*/ 303 w 414"/>
                          <a:gd name="T37" fmla="*/ 191 h 578"/>
                          <a:gd name="T38" fmla="*/ 329 w 414"/>
                          <a:gd name="T39" fmla="*/ 234 h 578"/>
                          <a:gd name="T40" fmla="*/ 345 w 414"/>
                          <a:gd name="T41" fmla="*/ 260 h 578"/>
                          <a:gd name="T42" fmla="*/ 370 w 414"/>
                          <a:gd name="T43" fmla="*/ 301 h 578"/>
                          <a:gd name="T44" fmla="*/ 393 w 414"/>
                          <a:gd name="T45" fmla="*/ 337 h 578"/>
                          <a:gd name="T46" fmla="*/ 406 w 414"/>
                          <a:gd name="T47" fmla="*/ 364 h 578"/>
                          <a:gd name="T48" fmla="*/ 412 w 414"/>
                          <a:gd name="T49" fmla="*/ 395 h 578"/>
                          <a:gd name="T50" fmla="*/ 414 w 414"/>
                          <a:gd name="T51" fmla="*/ 425 h 578"/>
                          <a:gd name="T52" fmla="*/ 414 w 414"/>
                          <a:gd name="T53" fmla="*/ 453 h 578"/>
                          <a:gd name="T54" fmla="*/ 409 w 414"/>
                          <a:gd name="T55" fmla="*/ 477 h 578"/>
                          <a:gd name="T56" fmla="*/ 403 w 414"/>
                          <a:gd name="T57" fmla="*/ 502 h 578"/>
                          <a:gd name="T58" fmla="*/ 394 w 414"/>
                          <a:gd name="T59" fmla="*/ 528 h 578"/>
                          <a:gd name="T60" fmla="*/ 388 w 414"/>
                          <a:gd name="T61" fmla="*/ 551 h 578"/>
                          <a:gd name="T62" fmla="*/ 378 w 414"/>
                          <a:gd name="T63" fmla="*/ 578 h 57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</a:cxnLst>
                        <a:rect l="0" t="0" r="r" b="b"/>
                        <a:pathLst>
                          <a:path w="414" h="578">
                            <a:moveTo>
                              <a:pt x="0" y="137"/>
                            </a:moveTo>
                            <a:lnTo>
                              <a:pt x="4" y="121"/>
                            </a:lnTo>
                            <a:lnTo>
                              <a:pt x="9" y="100"/>
                            </a:lnTo>
                            <a:lnTo>
                              <a:pt x="17" y="80"/>
                            </a:lnTo>
                            <a:lnTo>
                              <a:pt x="28" y="59"/>
                            </a:lnTo>
                            <a:lnTo>
                              <a:pt x="38" y="44"/>
                            </a:lnTo>
                            <a:lnTo>
                              <a:pt x="59" y="23"/>
                            </a:lnTo>
                            <a:lnTo>
                              <a:pt x="77" y="10"/>
                            </a:lnTo>
                            <a:lnTo>
                              <a:pt x="92" y="3"/>
                            </a:lnTo>
                            <a:lnTo>
                              <a:pt x="123" y="0"/>
                            </a:lnTo>
                            <a:lnTo>
                              <a:pt x="146" y="1"/>
                            </a:lnTo>
                            <a:lnTo>
                              <a:pt x="167" y="6"/>
                            </a:lnTo>
                            <a:lnTo>
                              <a:pt x="192" y="18"/>
                            </a:lnTo>
                            <a:lnTo>
                              <a:pt x="216" y="39"/>
                            </a:lnTo>
                            <a:lnTo>
                              <a:pt x="233" y="59"/>
                            </a:lnTo>
                            <a:lnTo>
                              <a:pt x="247" y="83"/>
                            </a:lnTo>
                            <a:lnTo>
                              <a:pt x="262" y="108"/>
                            </a:lnTo>
                            <a:lnTo>
                              <a:pt x="278" y="142"/>
                            </a:lnTo>
                            <a:lnTo>
                              <a:pt x="303" y="191"/>
                            </a:lnTo>
                            <a:lnTo>
                              <a:pt x="329" y="234"/>
                            </a:lnTo>
                            <a:lnTo>
                              <a:pt x="345" y="260"/>
                            </a:lnTo>
                            <a:lnTo>
                              <a:pt x="370" y="301"/>
                            </a:lnTo>
                            <a:lnTo>
                              <a:pt x="393" y="337"/>
                            </a:lnTo>
                            <a:lnTo>
                              <a:pt x="406" y="364"/>
                            </a:lnTo>
                            <a:lnTo>
                              <a:pt x="412" y="395"/>
                            </a:lnTo>
                            <a:lnTo>
                              <a:pt x="414" y="425"/>
                            </a:lnTo>
                            <a:lnTo>
                              <a:pt x="414" y="453"/>
                            </a:lnTo>
                            <a:lnTo>
                              <a:pt x="409" y="477"/>
                            </a:lnTo>
                            <a:lnTo>
                              <a:pt x="403" y="502"/>
                            </a:lnTo>
                            <a:lnTo>
                              <a:pt x="394" y="528"/>
                            </a:lnTo>
                            <a:lnTo>
                              <a:pt x="388" y="551"/>
                            </a:lnTo>
                            <a:lnTo>
                              <a:pt x="378" y="578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46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75" y="731"/>
                        <a:ext cx="618" cy="536"/>
                      </a:xfrm>
                      <a:custGeom>
                        <a:avLst/>
                        <a:gdLst>
                          <a:gd name="T0" fmla="*/ 25 w 618"/>
                          <a:gd name="T1" fmla="*/ 234 h 536"/>
                          <a:gd name="T2" fmla="*/ 15 w 618"/>
                          <a:gd name="T3" fmla="*/ 203 h 536"/>
                          <a:gd name="T4" fmla="*/ 8 w 618"/>
                          <a:gd name="T5" fmla="*/ 176 h 536"/>
                          <a:gd name="T6" fmla="*/ 3 w 618"/>
                          <a:gd name="T7" fmla="*/ 144 h 536"/>
                          <a:gd name="T8" fmla="*/ 0 w 618"/>
                          <a:gd name="T9" fmla="*/ 114 h 536"/>
                          <a:gd name="T10" fmla="*/ 2 w 618"/>
                          <a:gd name="T11" fmla="*/ 91 h 536"/>
                          <a:gd name="T12" fmla="*/ 10 w 618"/>
                          <a:gd name="T13" fmla="*/ 72 h 536"/>
                          <a:gd name="T14" fmla="*/ 25 w 618"/>
                          <a:gd name="T15" fmla="*/ 51 h 536"/>
                          <a:gd name="T16" fmla="*/ 48 w 618"/>
                          <a:gd name="T17" fmla="*/ 28 h 536"/>
                          <a:gd name="T18" fmla="*/ 72 w 618"/>
                          <a:gd name="T19" fmla="*/ 11 h 536"/>
                          <a:gd name="T20" fmla="*/ 97 w 618"/>
                          <a:gd name="T21" fmla="*/ 1 h 536"/>
                          <a:gd name="T22" fmla="*/ 124 w 618"/>
                          <a:gd name="T23" fmla="*/ 0 h 536"/>
                          <a:gd name="T24" fmla="*/ 160 w 618"/>
                          <a:gd name="T25" fmla="*/ 5 h 536"/>
                          <a:gd name="T26" fmla="*/ 203 w 618"/>
                          <a:gd name="T27" fmla="*/ 16 h 536"/>
                          <a:gd name="T28" fmla="*/ 232 w 618"/>
                          <a:gd name="T29" fmla="*/ 34 h 536"/>
                          <a:gd name="T30" fmla="*/ 257 w 618"/>
                          <a:gd name="T31" fmla="*/ 49 h 536"/>
                          <a:gd name="T32" fmla="*/ 280 w 618"/>
                          <a:gd name="T33" fmla="*/ 69 h 536"/>
                          <a:gd name="T34" fmla="*/ 298 w 618"/>
                          <a:gd name="T35" fmla="*/ 88 h 536"/>
                          <a:gd name="T36" fmla="*/ 319 w 618"/>
                          <a:gd name="T37" fmla="*/ 113 h 536"/>
                          <a:gd name="T38" fmla="*/ 340 w 618"/>
                          <a:gd name="T39" fmla="*/ 142 h 536"/>
                          <a:gd name="T40" fmla="*/ 368 w 618"/>
                          <a:gd name="T41" fmla="*/ 185 h 536"/>
                          <a:gd name="T42" fmla="*/ 396 w 618"/>
                          <a:gd name="T43" fmla="*/ 234 h 536"/>
                          <a:gd name="T44" fmla="*/ 410 w 618"/>
                          <a:gd name="T45" fmla="*/ 260 h 536"/>
                          <a:gd name="T46" fmla="*/ 427 w 618"/>
                          <a:gd name="T47" fmla="*/ 281 h 536"/>
                          <a:gd name="T48" fmla="*/ 451 w 618"/>
                          <a:gd name="T49" fmla="*/ 306 h 536"/>
                          <a:gd name="T50" fmla="*/ 476 w 618"/>
                          <a:gd name="T51" fmla="*/ 333 h 536"/>
                          <a:gd name="T52" fmla="*/ 509 w 618"/>
                          <a:gd name="T53" fmla="*/ 364 h 536"/>
                          <a:gd name="T54" fmla="*/ 527 w 618"/>
                          <a:gd name="T55" fmla="*/ 387 h 536"/>
                          <a:gd name="T56" fmla="*/ 554 w 618"/>
                          <a:gd name="T57" fmla="*/ 425 h 536"/>
                          <a:gd name="T58" fmla="*/ 574 w 618"/>
                          <a:gd name="T59" fmla="*/ 456 h 536"/>
                          <a:gd name="T60" fmla="*/ 592 w 618"/>
                          <a:gd name="T61" fmla="*/ 485 h 536"/>
                          <a:gd name="T62" fmla="*/ 607 w 618"/>
                          <a:gd name="T63" fmla="*/ 511 h 536"/>
                          <a:gd name="T64" fmla="*/ 618 w 618"/>
                          <a:gd name="T65" fmla="*/ 536 h 5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</a:cxnLst>
                        <a:rect l="0" t="0" r="r" b="b"/>
                        <a:pathLst>
                          <a:path w="618" h="536">
                            <a:moveTo>
                              <a:pt x="25" y="234"/>
                            </a:moveTo>
                            <a:lnTo>
                              <a:pt x="15" y="203"/>
                            </a:lnTo>
                            <a:lnTo>
                              <a:pt x="8" y="176"/>
                            </a:lnTo>
                            <a:lnTo>
                              <a:pt x="3" y="144"/>
                            </a:lnTo>
                            <a:lnTo>
                              <a:pt x="0" y="114"/>
                            </a:lnTo>
                            <a:lnTo>
                              <a:pt x="2" y="91"/>
                            </a:lnTo>
                            <a:lnTo>
                              <a:pt x="10" y="72"/>
                            </a:lnTo>
                            <a:lnTo>
                              <a:pt x="25" y="51"/>
                            </a:lnTo>
                            <a:lnTo>
                              <a:pt x="48" y="28"/>
                            </a:lnTo>
                            <a:lnTo>
                              <a:pt x="72" y="11"/>
                            </a:lnTo>
                            <a:lnTo>
                              <a:pt x="97" y="1"/>
                            </a:lnTo>
                            <a:lnTo>
                              <a:pt x="124" y="0"/>
                            </a:lnTo>
                            <a:lnTo>
                              <a:pt x="160" y="5"/>
                            </a:lnTo>
                            <a:lnTo>
                              <a:pt x="203" y="16"/>
                            </a:lnTo>
                            <a:lnTo>
                              <a:pt x="232" y="34"/>
                            </a:lnTo>
                            <a:lnTo>
                              <a:pt x="257" y="49"/>
                            </a:lnTo>
                            <a:lnTo>
                              <a:pt x="280" y="69"/>
                            </a:lnTo>
                            <a:lnTo>
                              <a:pt x="298" y="88"/>
                            </a:lnTo>
                            <a:lnTo>
                              <a:pt x="319" y="113"/>
                            </a:lnTo>
                            <a:lnTo>
                              <a:pt x="340" y="142"/>
                            </a:lnTo>
                            <a:lnTo>
                              <a:pt x="368" y="185"/>
                            </a:lnTo>
                            <a:lnTo>
                              <a:pt x="396" y="234"/>
                            </a:lnTo>
                            <a:lnTo>
                              <a:pt x="410" y="260"/>
                            </a:lnTo>
                            <a:lnTo>
                              <a:pt x="427" y="281"/>
                            </a:lnTo>
                            <a:lnTo>
                              <a:pt x="451" y="306"/>
                            </a:lnTo>
                            <a:lnTo>
                              <a:pt x="476" y="333"/>
                            </a:lnTo>
                            <a:lnTo>
                              <a:pt x="509" y="364"/>
                            </a:lnTo>
                            <a:lnTo>
                              <a:pt x="527" y="387"/>
                            </a:lnTo>
                            <a:lnTo>
                              <a:pt x="554" y="425"/>
                            </a:lnTo>
                            <a:lnTo>
                              <a:pt x="574" y="456"/>
                            </a:lnTo>
                            <a:lnTo>
                              <a:pt x="592" y="485"/>
                            </a:lnTo>
                            <a:lnTo>
                              <a:pt x="607" y="511"/>
                            </a:lnTo>
                            <a:lnTo>
                              <a:pt x="618" y="536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25647" name="Group 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2039" cy="2061"/>
                        <a:chOff x="0" y="0"/>
                        <a:chExt cx="2039" cy="2061"/>
                      </a:xfrm>
                    </p:grpSpPr>
                    <p:grpSp>
                      <p:nvGrpSpPr>
                        <p:cNvPr id="25648" name="Group 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52" y="0"/>
                          <a:ext cx="1387" cy="1893"/>
                          <a:chOff x="0" y="0"/>
                          <a:chExt cx="1387" cy="1893"/>
                        </a:xfrm>
                      </p:grpSpPr>
                      <p:grpSp>
                        <p:nvGrpSpPr>
                          <p:cNvPr id="25649" name="Group 5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47" y="1522"/>
                            <a:ext cx="214" cy="371"/>
                            <a:chOff x="0" y="0"/>
                            <a:chExt cx="214" cy="371"/>
                          </a:xfrm>
                        </p:grpSpPr>
                        <p:sp>
                          <p:nvSpPr>
                            <p:cNvPr id="25650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0" y="0"/>
                              <a:ext cx="134" cy="301"/>
                            </a:xfrm>
                            <a:custGeom>
                              <a:avLst/>
                              <a:gdLst>
                                <a:gd name="T0" fmla="*/ 0 w 134"/>
                                <a:gd name="T1" fmla="*/ 0 h 301"/>
                                <a:gd name="T2" fmla="*/ 2 w 134"/>
                                <a:gd name="T3" fmla="*/ 33 h 301"/>
                                <a:gd name="T4" fmla="*/ 7 w 134"/>
                                <a:gd name="T5" fmla="*/ 65 h 301"/>
                                <a:gd name="T6" fmla="*/ 10 w 134"/>
                                <a:gd name="T7" fmla="*/ 88 h 301"/>
                                <a:gd name="T8" fmla="*/ 15 w 134"/>
                                <a:gd name="T9" fmla="*/ 114 h 301"/>
                                <a:gd name="T10" fmla="*/ 25 w 134"/>
                                <a:gd name="T11" fmla="*/ 150 h 301"/>
                                <a:gd name="T12" fmla="*/ 36 w 134"/>
                                <a:gd name="T13" fmla="*/ 183 h 301"/>
                                <a:gd name="T14" fmla="*/ 51 w 134"/>
                                <a:gd name="T15" fmla="*/ 209 h 301"/>
                                <a:gd name="T16" fmla="*/ 67 w 134"/>
                                <a:gd name="T17" fmla="*/ 232 h 301"/>
                                <a:gd name="T18" fmla="*/ 90 w 134"/>
                                <a:gd name="T19" fmla="*/ 260 h 301"/>
                                <a:gd name="T20" fmla="*/ 112 w 134"/>
                                <a:gd name="T21" fmla="*/ 281 h 301"/>
                                <a:gd name="T22" fmla="*/ 134 w 134"/>
                                <a:gd name="T23" fmla="*/ 301 h 301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  <a:cxn ang="0">
                                  <a:pos x="T22" y="T23"/>
                                </a:cxn>
                              </a:cxnLst>
                              <a:rect l="0" t="0" r="r" b="b"/>
                              <a:pathLst>
                                <a:path w="134" h="301">
                                  <a:moveTo>
                                    <a:pt x="0" y="0"/>
                                  </a:moveTo>
                                  <a:lnTo>
                                    <a:pt x="2" y="33"/>
                                  </a:lnTo>
                                  <a:lnTo>
                                    <a:pt x="7" y="65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5" y="114"/>
                                  </a:lnTo>
                                  <a:lnTo>
                                    <a:pt x="25" y="150"/>
                                  </a:lnTo>
                                  <a:lnTo>
                                    <a:pt x="36" y="183"/>
                                  </a:lnTo>
                                  <a:lnTo>
                                    <a:pt x="51" y="209"/>
                                  </a:lnTo>
                                  <a:lnTo>
                                    <a:pt x="67" y="232"/>
                                  </a:lnTo>
                                  <a:lnTo>
                                    <a:pt x="90" y="260"/>
                                  </a:lnTo>
                                  <a:lnTo>
                                    <a:pt x="112" y="281"/>
                                  </a:lnTo>
                                  <a:lnTo>
                                    <a:pt x="134" y="301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25651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23" y="265"/>
                              <a:ext cx="46" cy="106"/>
                            </a:xfrm>
                            <a:custGeom>
                              <a:avLst/>
                              <a:gdLst>
                                <a:gd name="T0" fmla="*/ 46 w 46"/>
                                <a:gd name="T1" fmla="*/ 0 h 106"/>
                                <a:gd name="T2" fmla="*/ 29 w 46"/>
                                <a:gd name="T3" fmla="*/ 11 h 106"/>
                                <a:gd name="T4" fmla="*/ 18 w 46"/>
                                <a:gd name="T5" fmla="*/ 23 h 106"/>
                                <a:gd name="T6" fmla="*/ 6 w 46"/>
                                <a:gd name="T7" fmla="*/ 37 h 106"/>
                                <a:gd name="T8" fmla="*/ 2 w 46"/>
                                <a:gd name="T9" fmla="*/ 54 h 106"/>
                                <a:gd name="T10" fmla="*/ 0 w 46"/>
                                <a:gd name="T11" fmla="*/ 75 h 106"/>
                                <a:gd name="T12" fmla="*/ 3 w 46"/>
                                <a:gd name="T13" fmla="*/ 106 h 10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</a:cxnLst>
                              <a:rect l="0" t="0" r="r" b="b"/>
                              <a:pathLst>
                                <a:path w="46" h="106">
                                  <a:moveTo>
                                    <a:pt x="46" y="0"/>
                                  </a:moveTo>
                                  <a:lnTo>
                                    <a:pt x="29" y="11"/>
                                  </a:lnTo>
                                  <a:lnTo>
                                    <a:pt x="18" y="23"/>
                                  </a:lnTo>
                                  <a:lnTo>
                                    <a:pt x="6" y="37"/>
                                  </a:lnTo>
                                  <a:lnTo>
                                    <a:pt x="2" y="54"/>
                                  </a:lnTo>
                                  <a:lnTo>
                                    <a:pt x="0" y="75"/>
                                  </a:lnTo>
                                  <a:lnTo>
                                    <a:pt x="3" y="106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25652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38"/>
                              <a:ext cx="80" cy="58"/>
                            </a:xfrm>
                            <a:custGeom>
                              <a:avLst/>
                              <a:gdLst>
                                <a:gd name="T0" fmla="*/ 80 w 80"/>
                                <a:gd name="T1" fmla="*/ 0 h 58"/>
                                <a:gd name="T2" fmla="*/ 61 w 80"/>
                                <a:gd name="T3" fmla="*/ 4 h 58"/>
                                <a:gd name="T4" fmla="*/ 43 w 80"/>
                                <a:gd name="T5" fmla="*/ 13 h 58"/>
                                <a:gd name="T6" fmla="*/ 28 w 80"/>
                                <a:gd name="T7" fmla="*/ 26 h 58"/>
                                <a:gd name="T8" fmla="*/ 10 w 80"/>
                                <a:gd name="T9" fmla="*/ 42 h 58"/>
                                <a:gd name="T10" fmla="*/ 0 w 80"/>
                                <a:gd name="T11" fmla="*/ 58 h 58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</a:cxnLst>
                              <a:rect l="0" t="0" r="r" b="b"/>
                              <a:pathLst>
                                <a:path w="80" h="58">
                                  <a:moveTo>
                                    <a:pt x="80" y="0"/>
                                  </a:moveTo>
                                  <a:lnTo>
                                    <a:pt x="61" y="4"/>
                                  </a:lnTo>
                                  <a:lnTo>
                                    <a:pt x="43" y="13"/>
                                  </a:lnTo>
                                  <a:lnTo>
                                    <a:pt x="28" y="26"/>
                                  </a:lnTo>
                                  <a:lnTo>
                                    <a:pt x="10" y="42"/>
                                  </a:lnTo>
                                  <a:lnTo>
                                    <a:pt x="0" y="58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sp>
                        <p:nvSpPr>
                          <p:cNvPr id="25653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03" y="1491"/>
                            <a:ext cx="219" cy="114"/>
                          </a:xfrm>
                          <a:custGeom>
                            <a:avLst/>
                            <a:gdLst>
                              <a:gd name="T0" fmla="*/ 0 w 219"/>
                              <a:gd name="T1" fmla="*/ 42 h 114"/>
                              <a:gd name="T2" fmla="*/ 8 w 219"/>
                              <a:gd name="T3" fmla="*/ 56 h 114"/>
                              <a:gd name="T4" fmla="*/ 22 w 219"/>
                              <a:gd name="T5" fmla="*/ 75 h 114"/>
                              <a:gd name="T6" fmla="*/ 37 w 219"/>
                              <a:gd name="T7" fmla="*/ 91 h 114"/>
                              <a:gd name="T8" fmla="*/ 54 w 219"/>
                              <a:gd name="T9" fmla="*/ 101 h 114"/>
                              <a:gd name="T10" fmla="*/ 75 w 219"/>
                              <a:gd name="T11" fmla="*/ 113 h 114"/>
                              <a:gd name="T12" fmla="*/ 101 w 219"/>
                              <a:gd name="T13" fmla="*/ 114 h 114"/>
                              <a:gd name="T14" fmla="*/ 122 w 219"/>
                              <a:gd name="T15" fmla="*/ 111 h 114"/>
                              <a:gd name="T16" fmla="*/ 142 w 219"/>
                              <a:gd name="T17" fmla="*/ 105 h 114"/>
                              <a:gd name="T18" fmla="*/ 163 w 219"/>
                              <a:gd name="T19" fmla="*/ 91 h 114"/>
                              <a:gd name="T20" fmla="*/ 178 w 219"/>
                              <a:gd name="T21" fmla="*/ 80 h 114"/>
                              <a:gd name="T22" fmla="*/ 191 w 219"/>
                              <a:gd name="T23" fmla="*/ 64 h 114"/>
                              <a:gd name="T24" fmla="*/ 201 w 219"/>
                              <a:gd name="T25" fmla="*/ 47 h 114"/>
                              <a:gd name="T26" fmla="*/ 210 w 219"/>
                              <a:gd name="T27" fmla="*/ 28 h 114"/>
                              <a:gd name="T28" fmla="*/ 219 w 219"/>
                              <a:gd name="T29" fmla="*/ 0 h 11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</a:cxnLst>
                            <a:rect l="0" t="0" r="r" b="b"/>
                            <a:pathLst>
                              <a:path w="219" h="114">
                                <a:moveTo>
                                  <a:pt x="0" y="42"/>
                                </a:moveTo>
                                <a:lnTo>
                                  <a:pt x="8" y="56"/>
                                </a:lnTo>
                                <a:lnTo>
                                  <a:pt x="22" y="75"/>
                                </a:lnTo>
                                <a:lnTo>
                                  <a:pt x="37" y="91"/>
                                </a:lnTo>
                                <a:lnTo>
                                  <a:pt x="54" y="101"/>
                                </a:lnTo>
                                <a:lnTo>
                                  <a:pt x="75" y="113"/>
                                </a:lnTo>
                                <a:lnTo>
                                  <a:pt x="101" y="114"/>
                                </a:lnTo>
                                <a:lnTo>
                                  <a:pt x="122" y="111"/>
                                </a:lnTo>
                                <a:lnTo>
                                  <a:pt x="142" y="105"/>
                                </a:lnTo>
                                <a:lnTo>
                                  <a:pt x="163" y="91"/>
                                </a:lnTo>
                                <a:lnTo>
                                  <a:pt x="178" y="80"/>
                                </a:lnTo>
                                <a:lnTo>
                                  <a:pt x="191" y="64"/>
                                </a:lnTo>
                                <a:lnTo>
                                  <a:pt x="201" y="47"/>
                                </a:lnTo>
                                <a:lnTo>
                                  <a:pt x="210" y="28"/>
                                </a:lnTo>
                                <a:lnTo>
                                  <a:pt x="219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54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71" y="1017"/>
                            <a:ext cx="219" cy="227"/>
                          </a:xfrm>
                          <a:custGeom>
                            <a:avLst/>
                            <a:gdLst>
                              <a:gd name="T0" fmla="*/ 0 w 219"/>
                              <a:gd name="T1" fmla="*/ 121 h 227"/>
                              <a:gd name="T2" fmla="*/ 13 w 219"/>
                              <a:gd name="T3" fmla="*/ 137 h 227"/>
                              <a:gd name="T4" fmla="*/ 24 w 219"/>
                              <a:gd name="T5" fmla="*/ 155 h 227"/>
                              <a:gd name="T6" fmla="*/ 44 w 219"/>
                              <a:gd name="T7" fmla="*/ 180 h 227"/>
                              <a:gd name="T8" fmla="*/ 64 w 219"/>
                              <a:gd name="T9" fmla="*/ 203 h 227"/>
                              <a:gd name="T10" fmla="*/ 87 w 219"/>
                              <a:gd name="T11" fmla="*/ 219 h 227"/>
                              <a:gd name="T12" fmla="*/ 108 w 219"/>
                              <a:gd name="T13" fmla="*/ 227 h 227"/>
                              <a:gd name="T14" fmla="*/ 134 w 219"/>
                              <a:gd name="T15" fmla="*/ 225 h 227"/>
                              <a:gd name="T16" fmla="*/ 155 w 219"/>
                              <a:gd name="T17" fmla="*/ 219 h 227"/>
                              <a:gd name="T18" fmla="*/ 176 w 219"/>
                              <a:gd name="T19" fmla="*/ 209 h 227"/>
                              <a:gd name="T20" fmla="*/ 191 w 219"/>
                              <a:gd name="T21" fmla="*/ 199 h 227"/>
                              <a:gd name="T22" fmla="*/ 206 w 219"/>
                              <a:gd name="T23" fmla="*/ 185 h 227"/>
                              <a:gd name="T24" fmla="*/ 219 w 219"/>
                              <a:gd name="T25" fmla="*/ 158 h 227"/>
                              <a:gd name="T26" fmla="*/ 219 w 219"/>
                              <a:gd name="T27" fmla="*/ 131 h 227"/>
                              <a:gd name="T28" fmla="*/ 216 w 219"/>
                              <a:gd name="T29" fmla="*/ 100 h 227"/>
                              <a:gd name="T30" fmla="*/ 209 w 219"/>
                              <a:gd name="T31" fmla="*/ 78 h 227"/>
                              <a:gd name="T32" fmla="*/ 198 w 219"/>
                              <a:gd name="T33" fmla="*/ 54 h 227"/>
                              <a:gd name="T34" fmla="*/ 185 w 219"/>
                              <a:gd name="T35" fmla="*/ 29 h 227"/>
                              <a:gd name="T36" fmla="*/ 167 w 219"/>
                              <a:gd name="T37" fmla="*/ 0 h 22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</a:cxnLst>
                            <a:rect l="0" t="0" r="r" b="b"/>
                            <a:pathLst>
                              <a:path w="219" h="227">
                                <a:moveTo>
                                  <a:pt x="0" y="121"/>
                                </a:moveTo>
                                <a:lnTo>
                                  <a:pt x="13" y="137"/>
                                </a:lnTo>
                                <a:lnTo>
                                  <a:pt x="24" y="155"/>
                                </a:lnTo>
                                <a:lnTo>
                                  <a:pt x="44" y="180"/>
                                </a:lnTo>
                                <a:lnTo>
                                  <a:pt x="64" y="203"/>
                                </a:lnTo>
                                <a:lnTo>
                                  <a:pt x="87" y="219"/>
                                </a:lnTo>
                                <a:lnTo>
                                  <a:pt x="108" y="227"/>
                                </a:lnTo>
                                <a:lnTo>
                                  <a:pt x="134" y="225"/>
                                </a:lnTo>
                                <a:lnTo>
                                  <a:pt x="155" y="219"/>
                                </a:lnTo>
                                <a:lnTo>
                                  <a:pt x="176" y="209"/>
                                </a:lnTo>
                                <a:lnTo>
                                  <a:pt x="191" y="199"/>
                                </a:lnTo>
                                <a:lnTo>
                                  <a:pt x="206" y="185"/>
                                </a:lnTo>
                                <a:lnTo>
                                  <a:pt x="219" y="158"/>
                                </a:lnTo>
                                <a:lnTo>
                                  <a:pt x="219" y="131"/>
                                </a:lnTo>
                                <a:lnTo>
                                  <a:pt x="216" y="100"/>
                                </a:lnTo>
                                <a:lnTo>
                                  <a:pt x="209" y="78"/>
                                </a:lnTo>
                                <a:lnTo>
                                  <a:pt x="198" y="54"/>
                                </a:lnTo>
                                <a:lnTo>
                                  <a:pt x="185" y="29"/>
                                </a:lnTo>
                                <a:lnTo>
                                  <a:pt x="167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55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06" y="773"/>
                            <a:ext cx="84" cy="232"/>
                          </a:xfrm>
                          <a:custGeom>
                            <a:avLst/>
                            <a:gdLst>
                              <a:gd name="T0" fmla="*/ 2 w 84"/>
                              <a:gd name="T1" fmla="*/ 0 h 232"/>
                              <a:gd name="T2" fmla="*/ 46 w 84"/>
                              <a:gd name="T3" fmla="*/ 62 h 232"/>
                              <a:gd name="T4" fmla="*/ 74 w 84"/>
                              <a:gd name="T5" fmla="*/ 103 h 232"/>
                              <a:gd name="T6" fmla="*/ 80 w 84"/>
                              <a:gd name="T7" fmla="*/ 125 h 232"/>
                              <a:gd name="T8" fmla="*/ 84 w 84"/>
                              <a:gd name="T9" fmla="*/ 143 h 232"/>
                              <a:gd name="T10" fmla="*/ 79 w 84"/>
                              <a:gd name="T11" fmla="*/ 182 h 232"/>
                              <a:gd name="T12" fmla="*/ 67 w 84"/>
                              <a:gd name="T13" fmla="*/ 208 h 232"/>
                              <a:gd name="T14" fmla="*/ 51 w 84"/>
                              <a:gd name="T15" fmla="*/ 224 h 232"/>
                              <a:gd name="T16" fmla="*/ 26 w 84"/>
                              <a:gd name="T17" fmla="*/ 232 h 232"/>
                              <a:gd name="T18" fmla="*/ 0 w 84"/>
                              <a:gd name="T19" fmla="*/ 228 h 232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84" h="232">
                                <a:moveTo>
                                  <a:pt x="2" y="0"/>
                                </a:moveTo>
                                <a:lnTo>
                                  <a:pt x="46" y="62"/>
                                </a:lnTo>
                                <a:lnTo>
                                  <a:pt x="74" y="103"/>
                                </a:lnTo>
                                <a:lnTo>
                                  <a:pt x="80" y="125"/>
                                </a:lnTo>
                                <a:lnTo>
                                  <a:pt x="84" y="143"/>
                                </a:lnTo>
                                <a:lnTo>
                                  <a:pt x="79" y="182"/>
                                </a:lnTo>
                                <a:lnTo>
                                  <a:pt x="67" y="208"/>
                                </a:lnTo>
                                <a:lnTo>
                                  <a:pt x="51" y="224"/>
                                </a:lnTo>
                                <a:lnTo>
                                  <a:pt x="26" y="232"/>
                                </a:lnTo>
                                <a:lnTo>
                                  <a:pt x="0" y="228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56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54" y="620"/>
                            <a:ext cx="533" cy="335"/>
                          </a:xfrm>
                          <a:custGeom>
                            <a:avLst/>
                            <a:gdLst>
                              <a:gd name="T0" fmla="*/ 0 w 533"/>
                              <a:gd name="T1" fmla="*/ 137 h 335"/>
                              <a:gd name="T2" fmla="*/ 0 w 533"/>
                              <a:gd name="T3" fmla="*/ 114 h 335"/>
                              <a:gd name="T4" fmla="*/ 3 w 533"/>
                              <a:gd name="T5" fmla="*/ 93 h 335"/>
                              <a:gd name="T6" fmla="*/ 11 w 533"/>
                              <a:gd name="T7" fmla="*/ 73 h 335"/>
                              <a:gd name="T8" fmla="*/ 24 w 533"/>
                              <a:gd name="T9" fmla="*/ 54 h 335"/>
                              <a:gd name="T10" fmla="*/ 45 w 533"/>
                              <a:gd name="T11" fmla="*/ 36 h 335"/>
                              <a:gd name="T12" fmla="*/ 67 w 533"/>
                              <a:gd name="T13" fmla="*/ 19 h 335"/>
                              <a:gd name="T14" fmla="*/ 96 w 533"/>
                              <a:gd name="T15" fmla="*/ 6 h 335"/>
                              <a:gd name="T16" fmla="*/ 124 w 533"/>
                              <a:gd name="T17" fmla="*/ 0 h 335"/>
                              <a:gd name="T18" fmla="*/ 155 w 533"/>
                              <a:gd name="T19" fmla="*/ 3 h 335"/>
                              <a:gd name="T20" fmla="*/ 184 w 533"/>
                              <a:gd name="T21" fmla="*/ 14 h 335"/>
                              <a:gd name="T22" fmla="*/ 217 w 533"/>
                              <a:gd name="T23" fmla="*/ 37 h 335"/>
                              <a:gd name="T24" fmla="*/ 255 w 533"/>
                              <a:gd name="T25" fmla="*/ 65 h 335"/>
                              <a:gd name="T26" fmla="*/ 278 w 533"/>
                              <a:gd name="T27" fmla="*/ 81 h 335"/>
                              <a:gd name="T28" fmla="*/ 320 w 533"/>
                              <a:gd name="T29" fmla="*/ 129 h 335"/>
                              <a:gd name="T30" fmla="*/ 353 w 533"/>
                              <a:gd name="T31" fmla="*/ 162 h 335"/>
                              <a:gd name="T32" fmla="*/ 377 w 533"/>
                              <a:gd name="T33" fmla="*/ 188 h 335"/>
                              <a:gd name="T34" fmla="*/ 405 w 533"/>
                              <a:gd name="T35" fmla="*/ 209 h 335"/>
                              <a:gd name="T36" fmla="*/ 439 w 533"/>
                              <a:gd name="T37" fmla="*/ 237 h 335"/>
                              <a:gd name="T38" fmla="*/ 488 w 533"/>
                              <a:gd name="T39" fmla="*/ 282 h 335"/>
                              <a:gd name="T40" fmla="*/ 533 w 533"/>
                              <a:gd name="T41" fmla="*/ 335 h 335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</a:cxnLst>
                            <a:rect l="0" t="0" r="r" b="b"/>
                            <a:pathLst>
                              <a:path w="533" h="335">
                                <a:moveTo>
                                  <a:pt x="0" y="137"/>
                                </a:moveTo>
                                <a:lnTo>
                                  <a:pt x="0" y="114"/>
                                </a:lnTo>
                                <a:lnTo>
                                  <a:pt x="3" y="93"/>
                                </a:lnTo>
                                <a:lnTo>
                                  <a:pt x="11" y="73"/>
                                </a:lnTo>
                                <a:lnTo>
                                  <a:pt x="24" y="54"/>
                                </a:lnTo>
                                <a:lnTo>
                                  <a:pt x="45" y="36"/>
                                </a:lnTo>
                                <a:lnTo>
                                  <a:pt x="67" y="19"/>
                                </a:lnTo>
                                <a:lnTo>
                                  <a:pt x="96" y="6"/>
                                </a:lnTo>
                                <a:lnTo>
                                  <a:pt x="124" y="0"/>
                                </a:lnTo>
                                <a:lnTo>
                                  <a:pt x="155" y="3"/>
                                </a:lnTo>
                                <a:lnTo>
                                  <a:pt x="184" y="14"/>
                                </a:lnTo>
                                <a:lnTo>
                                  <a:pt x="217" y="37"/>
                                </a:lnTo>
                                <a:lnTo>
                                  <a:pt x="255" y="65"/>
                                </a:lnTo>
                                <a:lnTo>
                                  <a:pt x="278" y="81"/>
                                </a:lnTo>
                                <a:lnTo>
                                  <a:pt x="320" y="129"/>
                                </a:lnTo>
                                <a:lnTo>
                                  <a:pt x="353" y="162"/>
                                </a:lnTo>
                                <a:lnTo>
                                  <a:pt x="377" y="188"/>
                                </a:lnTo>
                                <a:lnTo>
                                  <a:pt x="405" y="209"/>
                                </a:lnTo>
                                <a:lnTo>
                                  <a:pt x="439" y="237"/>
                                </a:lnTo>
                                <a:lnTo>
                                  <a:pt x="488" y="282"/>
                                </a:lnTo>
                                <a:lnTo>
                                  <a:pt x="533" y="33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57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39" y="675"/>
                            <a:ext cx="116" cy="175"/>
                          </a:xfrm>
                          <a:custGeom>
                            <a:avLst/>
                            <a:gdLst>
                              <a:gd name="T0" fmla="*/ 68 w 116"/>
                              <a:gd name="T1" fmla="*/ 0 h 175"/>
                              <a:gd name="T2" fmla="*/ 86 w 116"/>
                              <a:gd name="T3" fmla="*/ 28 h 175"/>
                              <a:gd name="T4" fmla="*/ 103 w 116"/>
                              <a:gd name="T5" fmla="*/ 56 h 175"/>
                              <a:gd name="T6" fmla="*/ 112 w 116"/>
                              <a:gd name="T7" fmla="*/ 82 h 175"/>
                              <a:gd name="T8" fmla="*/ 116 w 116"/>
                              <a:gd name="T9" fmla="*/ 111 h 175"/>
                              <a:gd name="T10" fmla="*/ 116 w 116"/>
                              <a:gd name="T11" fmla="*/ 136 h 175"/>
                              <a:gd name="T12" fmla="*/ 101 w 116"/>
                              <a:gd name="T13" fmla="*/ 159 h 175"/>
                              <a:gd name="T14" fmla="*/ 91 w 116"/>
                              <a:gd name="T15" fmla="*/ 170 h 175"/>
                              <a:gd name="T16" fmla="*/ 68 w 116"/>
                              <a:gd name="T17" fmla="*/ 175 h 175"/>
                              <a:gd name="T18" fmla="*/ 44 w 116"/>
                              <a:gd name="T19" fmla="*/ 175 h 175"/>
                              <a:gd name="T20" fmla="*/ 23 w 116"/>
                              <a:gd name="T21" fmla="*/ 169 h 175"/>
                              <a:gd name="T22" fmla="*/ 0 w 116"/>
                              <a:gd name="T23" fmla="*/ 152 h 175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</a:cxnLst>
                            <a:rect l="0" t="0" r="r" b="b"/>
                            <a:pathLst>
                              <a:path w="116" h="175">
                                <a:moveTo>
                                  <a:pt x="68" y="0"/>
                                </a:moveTo>
                                <a:lnTo>
                                  <a:pt x="86" y="28"/>
                                </a:lnTo>
                                <a:lnTo>
                                  <a:pt x="103" y="56"/>
                                </a:lnTo>
                                <a:lnTo>
                                  <a:pt x="112" y="82"/>
                                </a:lnTo>
                                <a:lnTo>
                                  <a:pt x="116" y="111"/>
                                </a:lnTo>
                                <a:lnTo>
                                  <a:pt x="116" y="136"/>
                                </a:lnTo>
                                <a:lnTo>
                                  <a:pt x="101" y="159"/>
                                </a:lnTo>
                                <a:lnTo>
                                  <a:pt x="91" y="170"/>
                                </a:lnTo>
                                <a:lnTo>
                                  <a:pt x="68" y="175"/>
                                </a:lnTo>
                                <a:lnTo>
                                  <a:pt x="44" y="175"/>
                                </a:lnTo>
                                <a:lnTo>
                                  <a:pt x="23" y="169"/>
                                </a:lnTo>
                                <a:lnTo>
                                  <a:pt x="0" y="152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58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3" y="1050"/>
                            <a:ext cx="364" cy="387"/>
                          </a:xfrm>
                          <a:custGeom>
                            <a:avLst/>
                            <a:gdLst>
                              <a:gd name="T0" fmla="*/ 364 w 364"/>
                              <a:gd name="T1" fmla="*/ 0 h 387"/>
                              <a:gd name="T2" fmla="*/ 361 w 364"/>
                              <a:gd name="T3" fmla="*/ 31 h 387"/>
                              <a:gd name="T4" fmla="*/ 358 w 364"/>
                              <a:gd name="T5" fmla="*/ 58 h 387"/>
                              <a:gd name="T6" fmla="*/ 350 w 364"/>
                              <a:gd name="T7" fmla="*/ 85 h 387"/>
                              <a:gd name="T8" fmla="*/ 340 w 364"/>
                              <a:gd name="T9" fmla="*/ 112 h 387"/>
                              <a:gd name="T10" fmla="*/ 325 w 364"/>
                              <a:gd name="T11" fmla="*/ 147 h 387"/>
                              <a:gd name="T12" fmla="*/ 310 w 364"/>
                              <a:gd name="T13" fmla="*/ 171 h 387"/>
                              <a:gd name="T14" fmla="*/ 291 w 364"/>
                              <a:gd name="T15" fmla="*/ 197 h 387"/>
                              <a:gd name="T16" fmla="*/ 265 w 364"/>
                              <a:gd name="T17" fmla="*/ 217 h 387"/>
                              <a:gd name="T18" fmla="*/ 240 w 364"/>
                              <a:gd name="T19" fmla="*/ 233 h 387"/>
                              <a:gd name="T20" fmla="*/ 214 w 364"/>
                              <a:gd name="T21" fmla="*/ 243 h 387"/>
                              <a:gd name="T22" fmla="*/ 186 w 364"/>
                              <a:gd name="T23" fmla="*/ 253 h 387"/>
                              <a:gd name="T24" fmla="*/ 149 w 364"/>
                              <a:gd name="T25" fmla="*/ 266 h 387"/>
                              <a:gd name="T26" fmla="*/ 134 w 364"/>
                              <a:gd name="T27" fmla="*/ 292 h 387"/>
                              <a:gd name="T28" fmla="*/ 121 w 364"/>
                              <a:gd name="T29" fmla="*/ 305 h 387"/>
                              <a:gd name="T30" fmla="*/ 88 w 364"/>
                              <a:gd name="T31" fmla="*/ 318 h 387"/>
                              <a:gd name="T32" fmla="*/ 54 w 364"/>
                              <a:gd name="T33" fmla="*/ 331 h 387"/>
                              <a:gd name="T34" fmla="*/ 19 w 364"/>
                              <a:gd name="T35" fmla="*/ 348 h 387"/>
                              <a:gd name="T36" fmla="*/ 0 w 364"/>
                              <a:gd name="T37" fmla="*/ 387 h 38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</a:cxnLst>
                            <a:rect l="0" t="0" r="r" b="b"/>
                            <a:pathLst>
                              <a:path w="364" h="387">
                                <a:moveTo>
                                  <a:pt x="364" y="0"/>
                                </a:moveTo>
                                <a:lnTo>
                                  <a:pt x="361" y="31"/>
                                </a:lnTo>
                                <a:lnTo>
                                  <a:pt x="358" y="58"/>
                                </a:lnTo>
                                <a:lnTo>
                                  <a:pt x="350" y="85"/>
                                </a:lnTo>
                                <a:lnTo>
                                  <a:pt x="340" y="112"/>
                                </a:lnTo>
                                <a:lnTo>
                                  <a:pt x="325" y="147"/>
                                </a:lnTo>
                                <a:lnTo>
                                  <a:pt x="310" y="171"/>
                                </a:lnTo>
                                <a:lnTo>
                                  <a:pt x="291" y="197"/>
                                </a:lnTo>
                                <a:lnTo>
                                  <a:pt x="265" y="217"/>
                                </a:lnTo>
                                <a:lnTo>
                                  <a:pt x="240" y="233"/>
                                </a:lnTo>
                                <a:lnTo>
                                  <a:pt x="214" y="243"/>
                                </a:lnTo>
                                <a:lnTo>
                                  <a:pt x="186" y="253"/>
                                </a:lnTo>
                                <a:lnTo>
                                  <a:pt x="149" y="266"/>
                                </a:lnTo>
                                <a:lnTo>
                                  <a:pt x="134" y="292"/>
                                </a:lnTo>
                                <a:lnTo>
                                  <a:pt x="121" y="305"/>
                                </a:lnTo>
                                <a:lnTo>
                                  <a:pt x="88" y="318"/>
                                </a:lnTo>
                                <a:lnTo>
                                  <a:pt x="54" y="331"/>
                                </a:lnTo>
                                <a:lnTo>
                                  <a:pt x="19" y="348"/>
                                </a:lnTo>
                                <a:lnTo>
                                  <a:pt x="0" y="387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59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15" y="84"/>
                            <a:ext cx="403" cy="76"/>
                          </a:xfrm>
                          <a:custGeom>
                            <a:avLst/>
                            <a:gdLst>
                              <a:gd name="T0" fmla="*/ 0 w 403"/>
                              <a:gd name="T1" fmla="*/ 76 h 76"/>
                              <a:gd name="T2" fmla="*/ 39 w 403"/>
                              <a:gd name="T3" fmla="*/ 47 h 76"/>
                              <a:gd name="T4" fmla="*/ 75 w 403"/>
                              <a:gd name="T5" fmla="*/ 29 h 76"/>
                              <a:gd name="T6" fmla="*/ 137 w 403"/>
                              <a:gd name="T7" fmla="*/ 9 h 76"/>
                              <a:gd name="T8" fmla="*/ 193 w 403"/>
                              <a:gd name="T9" fmla="*/ 1 h 76"/>
                              <a:gd name="T10" fmla="*/ 242 w 403"/>
                              <a:gd name="T11" fmla="*/ 0 h 76"/>
                              <a:gd name="T12" fmla="*/ 287 w 403"/>
                              <a:gd name="T13" fmla="*/ 4 h 76"/>
                              <a:gd name="T14" fmla="*/ 332 w 403"/>
                              <a:gd name="T15" fmla="*/ 19 h 76"/>
                              <a:gd name="T16" fmla="*/ 368 w 403"/>
                              <a:gd name="T17" fmla="*/ 36 h 76"/>
                              <a:gd name="T18" fmla="*/ 403 w 403"/>
                              <a:gd name="T19" fmla="*/ 65 h 76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403" h="76">
                                <a:moveTo>
                                  <a:pt x="0" y="76"/>
                                </a:moveTo>
                                <a:lnTo>
                                  <a:pt x="39" y="47"/>
                                </a:lnTo>
                                <a:lnTo>
                                  <a:pt x="75" y="29"/>
                                </a:lnTo>
                                <a:lnTo>
                                  <a:pt x="137" y="9"/>
                                </a:lnTo>
                                <a:lnTo>
                                  <a:pt x="193" y="1"/>
                                </a:lnTo>
                                <a:lnTo>
                                  <a:pt x="242" y="0"/>
                                </a:lnTo>
                                <a:lnTo>
                                  <a:pt x="287" y="4"/>
                                </a:lnTo>
                                <a:lnTo>
                                  <a:pt x="332" y="19"/>
                                </a:lnTo>
                                <a:lnTo>
                                  <a:pt x="368" y="36"/>
                                </a:lnTo>
                                <a:lnTo>
                                  <a:pt x="403" y="6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60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06" y="0"/>
                            <a:ext cx="222" cy="80"/>
                          </a:xfrm>
                          <a:custGeom>
                            <a:avLst/>
                            <a:gdLst>
                              <a:gd name="T0" fmla="*/ 0 w 222"/>
                              <a:gd name="T1" fmla="*/ 5 h 80"/>
                              <a:gd name="T2" fmla="*/ 29 w 222"/>
                              <a:gd name="T3" fmla="*/ 3 h 80"/>
                              <a:gd name="T4" fmla="*/ 56 w 222"/>
                              <a:gd name="T5" fmla="*/ 0 h 80"/>
                              <a:gd name="T6" fmla="*/ 96 w 222"/>
                              <a:gd name="T7" fmla="*/ 7 h 80"/>
                              <a:gd name="T8" fmla="*/ 127 w 222"/>
                              <a:gd name="T9" fmla="*/ 17 h 80"/>
                              <a:gd name="T10" fmla="*/ 160 w 222"/>
                              <a:gd name="T11" fmla="*/ 33 h 80"/>
                              <a:gd name="T12" fmla="*/ 193 w 222"/>
                              <a:gd name="T13" fmla="*/ 53 h 80"/>
                              <a:gd name="T14" fmla="*/ 222 w 222"/>
                              <a:gd name="T15" fmla="*/ 80 h 80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</a:cxnLst>
                            <a:rect l="0" t="0" r="r" b="b"/>
                            <a:pathLst>
                              <a:path w="222" h="80">
                                <a:moveTo>
                                  <a:pt x="0" y="5"/>
                                </a:moveTo>
                                <a:lnTo>
                                  <a:pt x="29" y="3"/>
                                </a:lnTo>
                                <a:lnTo>
                                  <a:pt x="56" y="0"/>
                                </a:lnTo>
                                <a:lnTo>
                                  <a:pt x="96" y="7"/>
                                </a:lnTo>
                                <a:lnTo>
                                  <a:pt x="127" y="17"/>
                                </a:lnTo>
                                <a:lnTo>
                                  <a:pt x="160" y="33"/>
                                </a:lnTo>
                                <a:lnTo>
                                  <a:pt x="193" y="53"/>
                                </a:lnTo>
                                <a:lnTo>
                                  <a:pt x="222" y="8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5661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180"/>
                            <a:ext cx="416" cy="214"/>
                          </a:xfrm>
                          <a:custGeom>
                            <a:avLst/>
                            <a:gdLst>
                              <a:gd name="T0" fmla="*/ 0 w 416"/>
                              <a:gd name="T1" fmla="*/ 214 h 214"/>
                              <a:gd name="T2" fmla="*/ 50 w 416"/>
                              <a:gd name="T3" fmla="*/ 175 h 214"/>
                              <a:gd name="T4" fmla="*/ 82 w 416"/>
                              <a:gd name="T5" fmla="*/ 149 h 214"/>
                              <a:gd name="T6" fmla="*/ 107 w 416"/>
                              <a:gd name="T7" fmla="*/ 121 h 214"/>
                              <a:gd name="T8" fmla="*/ 126 w 416"/>
                              <a:gd name="T9" fmla="*/ 96 h 214"/>
                              <a:gd name="T10" fmla="*/ 146 w 416"/>
                              <a:gd name="T11" fmla="*/ 72 h 214"/>
                              <a:gd name="T12" fmla="*/ 172 w 416"/>
                              <a:gd name="T13" fmla="*/ 51 h 214"/>
                              <a:gd name="T14" fmla="*/ 195 w 416"/>
                              <a:gd name="T15" fmla="*/ 33 h 214"/>
                              <a:gd name="T16" fmla="*/ 224 w 416"/>
                              <a:gd name="T17" fmla="*/ 18 h 214"/>
                              <a:gd name="T18" fmla="*/ 254 w 416"/>
                              <a:gd name="T19" fmla="*/ 7 h 214"/>
                              <a:gd name="T20" fmla="*/ 287 w 416"/>
                              <a:gd name="T21" fmla="*/ 2 h 214"/>
                              <a:gd name="T22" fmla="*/ 332 w 416"/>
                              <a:gd name="T23" fmla="*/ 0 h 214"/>
                              <a:gd name="T24" fmla="*/ 416 w 416"/>
                              <a:gd name="T25" fmla="*/ 3 h 21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</a:cxnLst>
                            <a:rect l="0" t="0" r="r" b="b"/>
                            <a:pathLst>
                              <a:path w="416" h="214">
                                <a:moveTo>
                                  <a:pt x="0" y="214"/>
                                </a:moveTo>
                                <a:lnTo>
                                  <a:pt x="50" y="175"/>
                                </a:lnTo>
                                <a:lnTo>
                                  <a:pt x="82" y="149"/>
                                </a:lnTo>
                                <a:lnTo>
                                  <a:pt x="107" y="121"/>
                                </a:lnTo>
                                <a:lnTo>
                                  <a:pt x="126" y="96"/>
                                </a:lnTo>
                                <a:lnTo>
                                  <a:pt x="146" y="72"/>
                                </a:lnTo>
                                <a:lnTo>
                                  <a:pt x="172" y="51"/>
                                </a:lnTo>
                                <a:lnTo>
                                  <a:pt x="195" y="33"/>
                                </a:lnTo>
                                <a:lnTo>
                                  <a:pt x="224" y="18"/>
                                </a:lnTo>
                                <a:lnTo>
                                  <a:pt x="254" y="7"/>
                                </a:lnTo>
                                <a:lnTo>
                                  <a:pt x="287" y="2"/>
                                </a:lnTo>
                                <a:lnTo>
                                  <a:pt x="332" y="0"/>
                                </a:lnTo>
                                <a:lnTo>
                                  <a:pt x="416" y="3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25662" name="未知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1829"/>
                          <a:ext cx="128" cy="232"/>
                        </a:xfrm>
                        <a:custGeom>
                          <a:avLst/>
                          <a:gdLst>
                            <a:gd name="T0" fmla="*/ 72 w 128"/>
                            <a:gd name="T1" fmla="*/ 0 h 232"/>
                            <a:gd name="T2" fmla="*/ 89 w 128"/>
                            <a:gd name="T3" fmla="*/ 4 h 232"/>
                            <a:gd name="T4" fmla="*/ 108 w 128"/>
                            <a:gd name="T5" fmla="*/ 17 h 232"/>
                            <a:gd name="T6" fmla="*/ 123 w 128"/>
                            <a:gd name="T7" fmla="*/ 33 h 232"/>
                            <a:gd name="T8" fmla="*/ 128 w 128"/>
                            <a:gd name="T9" fmla="*/ 48 h 232"/>
                            <a:gd name="T10" fmla="*/ 123 w 128"/>
                            <a:gd name="T11" fmla="*/ 85 h 232"/>
                            <a:gd name="T12" fmla="*/ 115 w 128"/>
                            <a:gd name="T13" fmla="*/ 107 h 232"/>
                            <a:gd name="T14" fmla="*/ 97 w 128"/>
                            <a:gd name="T15" fmla="*/ 141 h 232"/>
                            <a:gd name="T16" fmla="*/ 74 w 128"/>
                            <a:gd name="T17" fmla="*/ 169 h 232"/>
                            <a:gd name="T18" fmla="*/ 56 w 128"/>
                            <a:gd name="T19" fmla="*/ 188 h 232"/>
                            <a:gd name="T20" fmla="*/ 35 w 128"/>
                            <a:gd name="T21" fmla="*/ 206 h 232"/>
                            <a:gd name="T22" fmla="*/ 0 w 128"/>
                            <a:gd name="T23" fmla="*/ 232 h 23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</a:cxnLst>
                          <a:rect l="0" t="0" r="r" b="b"/>
                          <a:pathLst>
                            <a:path w="128" h="232">
                              <a:moveTo>
                                <a:pt x="72" y="0"/>
                              </a:moveTo>
                              <a:lnTo>
                                <a:pt x="89" y="4"/>
                              </a:lnTo>
                              <a:lnTo>
                                <a:pt x="108" y="17"/>
                              </a:lnTo>
                              <a:lnTo>
                                <a:pt x="123" y="33"/>
                              </a:lnTo>
                              <a:lnTo>
                                <a:pt x="128" y="48"/>
                              </a:lnTo>
                              <a:lnTo>
                                <a:pt x="123" y="85"/>
                              </a:lnTo>
                              <a:lnTo>
                                <a:pt x="115" y="107"/>
                              </a:lnTo>
                              <a:lnTo>
                                <a:pt x="97" y="141"/>
                              </a:lnTo>
                              <a:lnTo>
                                <a:pt x="74" y="169"/>
                              </a:lnTo>
                              <a:lnTo>
                                <a:pt x="56" y="188"/>
                              </a:lnTo>
                              <a:lnTo>
                                <a:pt x="35" y="206"/>
                              </a:lnTo>
                              <a:lnTo>
                                <a:pt x="0" y="232"/>
                              </a:lnTo>
                            </a:path>
                          </a:pathLst>
                        </a:custGeom>
                        <a:noFill/>
                        <a:ln w="825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25663" name="未知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93" y="448"/>
                      <a:ext cx="46" cy="280"/>
                    </a:xfrm>
                    <a:custGeom>
                      <a:avLst/>
                      <a:gdLst>
                        <a:gd name="T0" fmla="*/ 11 w 46"/>
                        <a:gd name="T1" fmla="*/ 0 h 280"/>
                        <a:gd name="T2" fmla="*/ 28 w 46"/>
                        <a:gd name="T3" fmla="*/ 47 h 280"/>
                        <a:gd name="T4" fmla="*/ 37 w 46"/>
                        <a:gd name="T5" fmla="*/ 82 h 280"/>
                        <a:gd name="T6" fmla="*/ 41 w 46"/>
                        <a:gd name="T7" fmla="*/ 103 h 280"/>
                        <a:gd name="T8" fmla="*/ 46 w 46"/>
                        <a:gd name="T9" fmla="*/ 132 h 280"/>
                        <a:gd name="T10" fmla="*/ 46 w 46"/>
                        <a:gd name="T11" fmla="*/ 170 h 280"/>
                        <a:gd name="T12" fmla="*/ 42 w 46"/>
                        <a:gd name="T13" fmla="*/ 195 h 280"/>
                        <a:gd name="T14" fmla="*/ 37 w 46"/>
                        <a:gd name="T15" fmla="*/ 214 h 280"/>
                        <a:gd name="T16" fmla="*/ 29 w 46"/>
                        <a:gd name="T17" fmla="*/ 231 h 280"/>
                        <a:gd name="T18" fmla="*/ 15 w 46"/>
                        <a:gd name="T19" fmla="*/ 257 h 280"/>
                        <a:gd name="T20" fmla="*/ 0 w 46"/>
                        <a:gd name="T21" fmla="*/ 280 h 2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46" h="280">
                          <a:moveTo>
                            <a:pt x="11" y="0"/>
                          </a:moveTo>
                          <a:lnTo>
                            <a:pt x="28" y="47"/>
                          </a:lnTo>
                          <a:lnTo>
                            <a:pt x="37" y="82"/>
                          </a:lnTo>
                          <a:lnTo>
                            <a:pt x="41" y="103"/>
                          </a:lnTo>
                          <a:lnTo>
                            <a:pt x="46" y="132"/>
                          </a:lnTo>
                          <a:lnTo>
                            <a:pt x="46" y="170"/>
                          </a:lnTo>
                          <a:lnTo>
                            <a:pt x="42" y="195"/>
                          </a:lnTo>
                          <a:lnTo>
                            <a:pt x="37" y="214"/>
                          </a:lnTo>
                          <a:lnTo>
                            <a:pt x="29" y="231"/>
                          </a:lnTo>
                          <a:lnTo>
                            <a:pt x="15" y="257"/>
                          </a:lnTo>
                          <a:lnTo>
                            <a:pt x="0" y="280"/>
                          </a:lnTo>
                        </a:path>
                      </a:pathLst>
                    </a:custGeom>
                    <a:noFill/>
                    <a:ln w="825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5664" name="Group 65"/>
              <p:cNvGrpSpPr>
                <a:grpSpLocks/>
              </p:cNvGrpSpPr>
              <p:nvPr/>
            </p:nvGrpSpPr>
            <p:grpSpPr bwMode="auto">
              <a:xfrm>
                <a:off x="844" y="0"/>
                <a:ext cx="1631" cy="1048"/>
                <a:chOff x="0" y="0"/>
                <a:chExt cx="1631" cy="1048"/>
              </a:xfrm>
            </p:grpSpPr>
            <p:sp>
              <p:nvSpPr>
                <p:cNvPr id="25665" name="未知"/>
                <p:cNvSpPr>
                  <a:spLocks noChangeArrowheads="1"/>
                </p:cNvSpPr>
                <p:nvPr/>
              </p:nvSpPr>
              <p:spPr bwMode="auto">
                <a:xfrm>
                  <a:off x="37" y="546"/>
                  <a:ext cx="1318" cy="502"/>
                </a:xfrm>
                <a:custGeom>
                  <a:avLst/>
                  <a:gdLst>
                    <a:gd name="T0" fmla="*/ 16 w 1318"/>
                    <a:gd name="T1" fmla="*/ 9 h 502"/>
                    <a:gd name="T2" fmla="*/ 31 w 1318"/>
                    <a:gd name="T3" fmla="*/ 55 h 502"/>
                    <a:gd name="T4" fmla="*/ 0 w 1318"/>
                    <a:gd name="T5" fmla="*/ 361 h 502"/>
                    <a:gd name="T6" fmla="*/ 129 w 1318"/>
                    <a:gd name="T7" fmla="*/ 345 h 502"/>
                    <a:gd name="T8" fmla="*/ 234 w 1318"/>
                    <a:gd name="T9" fmla="*/ 335 h 502"/>
                    <a:gd name="T10" fmla="*/ 397 w 1318"/>
                    <a:gd name="T11" fmla="*/ 333 h 502"/>
                    <a:gd name="T12" fmla="*/ 548 w 1318"/>
                    <a:gd name="T13" fmla="*/ 338 h 502"/>
                    <a:gd name="T14" fmla="*/ 633 w 1318"/>
                    <a:gd name="T15" fmla="*/ 343 h 502"/>
                    <a:gd name="T16" fmla="*/ 791 w 1318"/>
                    <a:gd name="T17" fmla="*/ 367 h 502"/>
                    <a:gd name="T18" fmla="*/ 904 w 1318"/>
                    <a:gd name="T19" fmla="*/ 389 h 502"/>
                    <a:gd name="T20" fmla="*/ 976 w 1318"/>
                    <a:gd name="T21" fmla="*/ 403 h 502"/>
                    <a:gd name="T22" fmla="*/ 1048 w 1318"/>
                    <a:gd name="T23" fmla="*/ 425 h 502"/>
                    <a:gd name="T24" fmla="*/ 1141 w 1318"/>
                    <a:gd name="T25" fmla="*/ 462 h 502"/>
                    <a:gd name="T26" fmla="*/ 1185 w 1318"/>
                    <a:gd name="T27" fmla="*/ 484 h 502"/>
                    <a:gd name="T28" fmla="*/ 1216 w 1318"/>
                    <a:gd name="T29" fmla="*/ 502 h 502"/>
                    <a:gd name="T30" fmla="*/ 1318 w 1318"/>
                    <a:gd name="T31" fmla="*/ 248 h 502"/>
                    <a:gd name="T32" fmla="*/ 924 w 1318"/>
                    <a:gd name="T33" fmla="*/ 108 h 502"/>
                    <a:gd name="T34" fmla="*/ 533 w 1318"/>
                    <a:gd name="T35" fmla="*/ 19 h 502"/>
                    <a:gd name="T36" fmla="*/ 231 w 1318"/>
                    <a:gd name="T37" fmla="*/ 0 h 502"/>
                    <a:gd name="T38" fmla="*/ 16 w 1318"/>
                    <a:gd name="T39" fmla="*/ 9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18" h="502">
                      <a:moveTo>
                        <a:pt x="16" y="9"/>
                      </a:moveTo>
                      <a:lnTo>
                        <a:pt x="31" y="55"/>
                      </a:lnTo>
                      <a:lnTo>
                        <a:pt x="0" y="361"/>
                      </a:lnTo>
                      <a:lnTo>
                        <a:pt x="129" y="345"/>
                      </a:lnTo>
                      <a:lnTo>
                        <a:pt x="234" y="335"/>
                      </a:lnTo>
                      <a:lnTo>
                        <a:pt x="397" y="333"/>
                      </a:lnTo>
                      <a:lnTo>
                        <a:pt x="548" y="338"/>
                      </a:lnTo>
                      <a:lnTo>
                        <a:pt x="633" y="343"/>
                      </a:lnTo>
                      <a:lnTo>
                        <a:pt x="791" y="367"/>
                      </a:lnTo>
                      <a:lnTo>
                        <a:pt x="904" y="389"/>
                      </a:lnTo>
                      <a:lnTo>
                        <a:pt x="976" y="403"/>
                      </a:lnTo>
                      <a:lnTo>
                        <a:pt x="1048" y="425"/>
                      </a:lnTo>
                      <a:lnTo>
                        <a:pt x="1141" y="462"/>
                      </a:lnTo>
                      <a:lnTo>
                        <a:pt x="1185" y="484"/>
                      </a:lnTo>
                      <a:lnTo>
                        <a:pt x="1216" y="502"/>
                      </a:lnTo>
                      <a:lnTo>
                        <a:pt x="1318" y="248"/>
                      </a:lnTo>
                      <a:lnTo>
                        <a:pt x="924" y="108"/>
                      </a:lnTo>
                      <a:lnTo>
                        <a:pt x="533" y="19"/>
                      </a:lnTo>
                      <a:lnTo>
                        <a:pt x="231" y="0"/>
                      </a:lnTo>
                      <a:lnTo>
                        <a:pt x="16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66" name="未知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631" cy="930"/>
                </a:xfrm>
                <a:custGeom>
                  <a:avLst/>
                  <a:gdLst>
                    <a:gd name="T0" fmla="*/ 0 w 1631"/>
                    <a:gd name="T1" fmla="*/ 0 h 930"/>
                    <a:gd name="T2" fmla="*/ 1631 w 1631"/>
                    <a:gd name="T3" fmla="*/ 0 h 930"/>
                    <a:gd name="T4" fmla="*/ 1444 w 1631"/>
                    <a:gd name="T5" fmla="*/ 930 h 930"/>
                    <a:gd name="T6" fmla="*/ 1364 w 1631"/>
                    <a:gd name="T7" fmla="*/ 881 h 930"/>
                    <a:gd name="T8" fmla="*/ 1194 w 1631"/>
                    <a:gd name="T9" fmla="*/ 804 h 930"/>
                    <a:gd name="T10" fmla="*/ 1104 w 1631"/>
                    <a:gd name="T11" fmla="*/ 765 h 930"/>
                    <a:gd name="T12" fmla="*/ 1062 w 1631"/>
                    <a:gd name="T13" fmla="*/ 747 h 930"/>
                    <a:gd name="T14" fmla="*/ 977 w 1631"/>
                    <a:gd name="T15" fmla="*/ 721 h 930"/>
                    <a:gd name="T16" fmla="*/ 913 w 1631"/>
                    <a:gd name="T17" fmla="*/ 704 h 930"/>
                    <a:gd name="T18" fmla="*/ 838 w 1631"/>
                    <a:gd name="T19" fmla="*/ 685 h 930"/>
                    <a:gd name="T20" fmla="*/ 756 w 1631"/>
                    <a:gd name="T21" fmla="*/ 660 h 930"/>
                    <a:gd name="T22" fmla="*/ 634 w 1631"/>
                    <a:gd name="T23" fmla="*/ 632 h 930"/>
                    <a:gd name="T24" fmla="*/ 519 w 1631"/>
                    <a:gd name="T25" fmla="*/ 616 h 930"/>
                    <a:gd name="T26" fmla="*/ 379 w 1631"/>
                    <a:gd name="T27" fmla="*/ 601 h 930"/>
                    <a:gd name="T28" fmla="*/ 276 w 1631"/>
                    <a:gd name="T29" fmla="*/ 596 h 930"/>
                    <a:gd name="T30" fmla="*/ 148 w 1631"/>
                    <a:gd name="T31" fmla="*/ 596 h 930"/>
                    <a:gd name="T32" fmla="*/ 44 w 1631"/>
                    <a:gd name="T33" fmla="*/ 598 h 930"/>
                    <a:gd name="T34" fmla="*/ 0 w 1631"/>
                    <a:gd name="T35" fmla="*/ 0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31" h="930">
                      <a:moveTo>
                        <a:pt x="0" y="0"/>
                      </a:moveTo>
                      <a:lnTo>
                        <a:pt x="1631" y="0"/>
                      </a:lnTo>
                      <a:lnTo>
                        <a:pt x="1444" y="930"/>
                      </a:lnTo>
                      <a:lnTo>
                        <a:pt x="1364" y="881"/>
                      </a:lnTo>
                      <a:lnTo>
                        <a:pt x="1194" y="804"/>
                      </a:lnTo>
                      <a:lnTo>
                        <a:pt x="1104" y="765"/>
                      </a:lnTo>
                      <a:lnTo>
                        <a:pt x="1062" y="747"/>
                      </a:lnTo>
                      <a:lnTo>
                        <a:pt x="977" y="721"/>
                      </a:lnTo>
                      <a:lnTo>
                        <a:pt x="913" y="704"/>
                      </a:lnTo>
                      <a:lnTo>
                        <a:pt x="838" y="685"/>
                      </a:lnTo>
                      <a:lnTo>
                        <a:pt x="756" y="660"/>
                      </a:lnTo>
                      <a:lnTo>
                        <a:pt x="634" y="632"/>
                      </a:lnTo>
                      <a:lnTo>
                        <a:pt x="519" y="616"/>
                      </a:lnTo>
                      <a:lnTo>
                        <a:pt x="379" y="601"/>
                      </a:lnTo>
                      <a:lnTo>
                        <a:pt x="276" y="596"/>
                      </a:lnTo>
                      <a:lnTo>
                        <a:pt x="148" y="596"/>
                      </a:lnTo>
                      <a:lnTo>
                        <a:pt x="44" y="5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5667" name="Text Box 68"/>
            <p:cNvSpPr txBox="1">
              <a:spLocks noChangeArrowheads="1"/>
            </p:cNvSpPr>
            <p:nvPr/>
          </p:nvSpPr>
          <p:spPr bwMode="auto">
            <a:xfrm>
              <a:off x="3792" y="2544"/>
              <a:ext cx="447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 b="1">
                <a:latin typeface="Times New Roman" pitchFamily="18" charset="0"/>
              </a:endParaRPr>
            </a:p>
          </p:txBody>
        </p:sp>
        <p:sp>
          <p:nvSpPr>
            <p:cNvPr id="25668" name="Text Box 69"/>
            <p:cNvSpPr txBox="1">
              <a:spLocks noChangeArrowheads="1"/>
            </p:cNvSpPr>
            <p:nvPr/>
          </p:nvSpPr>
          <p:spPr bwMode="auto">
            <a:xfrm>
              <a:off x="4032" y="2976"/>
              <a:ext cx="447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 b="1">
                <a:latin typeface="Times New Roman" pitchFamily="18" charset="0"/>
              </a:endParaRPr>
            </a:p>
          </p:txBody>
        </p:sp>
      </p:grpSp>
      <p:sp>
        <p:nvSpPr>
          <p:cNvPr id="957510" name="Text Box 70"/>
          <p:cNvSpPr txBox="1">
            <a:spLocks noChangeArrowheads="1"/>
          </p:cNvSpPr>
          <p:nvPr/>
        </p:nvSpPr>
        <p:spPr bwMode="auto">
          <a:xfrm>
            <a:off x="395288" y="4046538"/>
            <a:ext cx="29527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木块对地面的压力由重力产生</a:t>
            </a:r>
          </a:p>
        </p:txBody>
      </p:sp>
      <p:sp>
        <p:nvSpPr>
          <p:cNvPr id="957511" name="Text Box 71"/>
          <p:cNvSpPr txBox="1">
            <a:spLocks noChangeArrowheads="1"/>
          </p:cNvSpPr>
          <p:nvPr/>
        </p:nvSpPr>
        <p:spPr bwMode="auto">
          <a:xfrm>
            <a:off x="4859338" y="4652963"/>
            <a:ext cx="32877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rgbClr val="D60093"/>
                </a:solidFill>
                <a:latin typeface="楷体" pitchFamily="49" charset="-122"/>
                <a:ea typeface="楷体" pitchFamily="49" charset="-122"/>
              </a:rPr>
              <a:t>钉子对墙的压力由手对钉子的压力产生</a:t>
            </a:r>
          </a:p>
        </p:txBody>
      </p:sp>
    </p:spTree>
    <p:extLst>
      <p:ext uri="{BB962C8B-B14F-4D97-AF65-F5344CB8AC3E}">
        <p14:creationId xmlns:p14="http://schemas.microsoft.com/office/powerpoint/2010/main" val="4075090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7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7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7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7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7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7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7510" grpId="0"/>
      <p:bldP spid="9575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ChangeArrowheads="1"/>
          </p:cNvSpPr>
          <p:nvPr/>
        </p:nvSpPr>
        <p:spPr bwMode="auto">
          <a:xfrm>
            <a:off x="684213" y="1054100"/>
            <a:ext cx="7772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只有当物体放在水平面时，物体对水平面的压力等于重力，即                。</a:t>
            </a:r>
          </a:p>
        </p:txBody>
      </p:sp>
      <p:sp>
        <p:nvSpPr>
          <p:cNvPr id="958467" name="Rectangle 3"/>
          <p:cNvSpPr>
            <a:spLocks noChangeArrowheads="1"/>
          </p:cNvSpPr>
          <p:nvPr/>
        </p:nvSpPr>
        <p:spPr bwMode="auto">
          <a:xfrm>
            <a:off x="3276600" y="1481138"/>
            <a:ext cx="19288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3200" b="1" baseline="-25000">
                <a:solidFill>
                  <a:srgbClr val="FF0000"/>
                </a:solidFill>
                <a:latin typeface="Times New Roman" pitchFamily="18" charset="0"/>
              </a:rPr>
              <a:t>压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 G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2209800" y="3502025"/>
            <a:ext cx="5445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zh-CN" b="1">
              <a:latin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652838" y="2603500"/>
            <a:ext cx="1506537" cy="700088"/>
            <a:chOff x="2301" y="1995"/>
            <a:chExt cx="949" cy="441"/>
          </a:xfrm>
        </p:grpSpPr>
        <p:grpSp>
          <p:nvGrpSpPr>
            <p:cNvPr id="27653" name="Group 6"/>
            <p:cNvGrpSpPr>
              <a:grpSpLocks/>
            </p:cNvGrpSpPr>
            <p:nvPr/>
          </p:nvGrpSpPr>
          <p:grpSpPr bwMode="auto">
            <a:xfrm rot="-1512945">
              <a:off x="2301" y="2378"/>
              <a:ext cx="949" cy="58"/>
              <a:chOff x="0" y="0"/>
              <a:chExt cx="1338" cy="130"/>
            </a:xfrm>
          </p:grpSpPr>
          <p:sp>
            <p:nvSpPr>
              <p:cNvPr id="27654" name="Line 7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5" name="Line 8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6" name="Line 9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7" name="Line 10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8" name="Line 11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9" name="Line 12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0" name="Line 13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1" name="Line 14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2" name="Line 15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3" name="Line 16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4" name="Line 17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5" name="Line 18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66" name="Rectangle 19" descr="栎木"/>
            <p:cNvSpPr>
              <a:spLocks noChangeArrowheads="1"/>
            </p:cNvSpPr>
            <p:nvPr/>
          </p:nvSpPr>
          <p:spPr bwMode="auto">
            <a:xfrm rot="-1660261">
              <a:off x="2517" y="1995"/>
              <a:ext cx="388" cy="383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itchFamily="34" charset="0"/>
                <a:buNone/>
              </a:pPr>
              <a:endParaRPr lang="zh-CN" altLang="zh-CN" b="1">
                <a:latin typeface="Times New Roman" pitchFamily="18" charset="0"/>
              </a:endParaRP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7251700" y="2332038"/>
            <a:ext cx="1892300" cy="2093912"/>
            <a:chOff x="4192" y="1941"/>
            <a:chExt cx="1192" cy="1319"/>
          </a:xfrm>
        </p:grpSpPr>
        <p:grpSp>
          <p:nvGrpSpPr>
            <p:cNvPr id="27668" name="Group 21"/>
            <p:cNvGrpSpPr>
              <a:grpSpLocks/>
            </p:cNvGrpSpPr>
            <p:nvPr/>
          </p:nvGrpSpPr>
          <p:grpSpPr bwMode="auto">
            <a:xfrm rot="5347773">
              <a:off x="3692" y="2441"/>
              <a:ext cx="1052" cy="52"/>
              <a:chOff x="0" y="0"/>
              <a:chExt cx="1338" cy="130"/>
            </a:xfrm>
          </p:grpSpPr>
          <p:sp>
            <p:nvSpPr>
              <p:cNvPr id="27669" name="Line 22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0" name="Line 23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1" name="Line 24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2" name="Line 25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3" name="Line 26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4" name="Line 27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5" name="Line 28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6" name="Line 29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7" name="Line 30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8" name="Line 31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9" name="Line 32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0" name="Line 33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81" name="Group 34"/>
            <p:cNvGrpSpPr>
              <a:grpSpLocks/>
            </p:cNvGrpSpPr>
            <p:nvPr/>
          </p:nvGrpSpPr>
          <p:grpSpPr bwMode="auto">
            <a:xfrm rot="5400000">
              <a:off x="4264" y="2152"/>
              <a:ext cx="287" cy="388"/>
              <a:chOff x="0" y="0"/>
              <a:chExt cx="294" cy="1530"/>
            </a:xfrm>
          </p:grpSpPr>
          <p:sp>
            <p:nvSpPr>
              <p:cNvPr id="27682" name="AutoShape 35"/>
              <p:cNvSpPr>
                <a:spLocks noChangeArrowheads="1"/>
              </p:cNvSpPr>
              <p:nvPr/>
            </p:nvSpPr>
            <p:spPr bwMode="auto">
              <a:xfrm flipV="1">
                <a:off x="105" y="90"/>
                <a:ext cx="105" cy="1440"/>
              </a:xfrm>
              <a:prstGeom prst="triangle">
                <a:avLst>
                  <a:gd name="adj" fmla="val 50000"/>
                </a:avLst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/>
              </a:p>
            </p:txBody>
          </p:sp>
          <p:sp>
            <p:nvSpPr>
              <p:cNvPr id="27683" name="Oval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4" cy="77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/>
              </a:p>
            </p:txBody>
          </p:sp>
        </p:grpSp>
        <p:grpSp>
          <p:nvGrpSpPr>
            <p:cNvPr id="27684" name="Group 37"/>
            <p:cNvGrpSpPr>
              <a:grpSpLocks/>
            </p:cNvGrpSpPr>
            <p:nvPr/>
          </p:nvGrpSpPr>
          <p:grpSpPr bwMode="auto">
            <a:xfrm rot="5400000">
              <a:off x="4494" y="2370"/>
              <a:ext cx="1004" cy="776"/>
              <a:chOff x="0" y="0"/>
              <a:chExt cx="2475" cy="3140"/>
            </a:xfrm>
          </p:grpSpPr>
          <p:grpSp>
            <p:nvGrpSpPr>
              <p:cNvPr id="27685" name="Group 38"/>
              <p:cNvGrpSpPr>
                <a:grpSpLocks/>
              </p:cNvGrpSpPr>
              <p:nvPr/>
            </p:nvGrpSpPr>
            <p:grpSpPr bwMode="auto">
              <a:xfrm>
                <a:off x="0" y="739"/>
                <a:ext cx="2288" cy="2401"/>
                <a:chOff x="0" y="0"/>
                <a:chExt cx="2288" cy="2401"/>
              </a:xfrm>
            </p:grpSpPr>
            <p:grpSp>
              <p:nvGrpSpPr>
                <p:cNvPr id="27686" name="Group 39"/>
                <p:cNvGrpSpPr>
                  <a:grpSpLocks/>
                </p:cNvGrpSpPr>
                <p:nvPr/>
              </p:nvGrpSpPr>
              <p:grpSpPr bwMode="auto">
                <a:xfrm>
                  <a:off x="1803" y="0"/>
                  <a:ext cx="485" cy="328"/>
                  <a:chOff x="0" y="0"/>
                  <a:chExt cx="485" cy="328"/>
                </a:xfrm>
              </p:grpSpPr>
              <p:sp>
                <p:nvSpPr>
                  <p:cNvPr id="27687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50"/>
                    <a:ext cx="293" cy="178"/>
                  </a:xfrm>
                  <a:custGeom>
                    <a:avLst/>
                    <a:gdLst>
                      <a:gd name="T0" fmla="*/ 0 w 293"/>
                      <a:gd name="T1" fmla="*/ 178 h 178"/>
                      <a:gd name="T2" fmla="*/ 293 w 293"/>
                      <a:gd name="T3" fmla="*/ 144 h 178"/>
                      <a:gd name="T4" fmla="*/ 98 w 293"/>
                      <a:gd name="T5" fmla="*/ 0 h 178"/>
                      <a:gd name="T6" fmla="*/ 0 w 293"/>
                      <a:gd name="T7" fmla="*/ 178 h 1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93" h="178">
                        <a:moveTo>
                          <a:pt x="0" y="178"/>
                        </a:moveTo>
                        <a:lnTo>
                          <a:pt x="293" y="144"/>
                        </a:lnTo>
                        <a:lnTo>
                          <a:pt x="98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88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276" y="0"/>
                    <a:ext cx="209" cy="189"/>
                  </a:xfrm>
                  <a:custGeom>
                    <a:avLst/>
                    <a:gdLst>
                      <a:gd name="T0" fmla="*/ 0 w 209"/>
                      <a:gd name="T1" fmla="*/ 178 h 189"/>
                      <a:gd name="T2" fmla="*/ 209 w 209"/>
                      <a:gd name="T3" fmla="*/ 189 h 189"/>
                      <a:gd name="T4" fmla="*/ 160 w 209"/>
                      <a:gd name="T5" fmla="*/ 0 h 189"/>
                      <a:gd name="T6" fmla="*/ 0 w 209"/>
                      <a:gd name="T7" fmla="*/ 178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9" h="189">
                        <a:moveTo>
                          <a:pt x="0" y="178"/>
                        </a:moveTo>
                        <a:lnTo>
                          <a:pt x="209" y="189"/>
                        </a:lnTo>
                        <a:lnTo>
                          <a:pt x="160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689" name="Group 42"/>
                <p:cNvGrpSpPr>
                  <a:grpSpLocks/>
                </p:cNvGrpSpPr>
                <p:nvPr/>
              </p:nvGrpSpPr>
              <p:grpSpPr bwMode="auto">
                <a:xfrm>
                  <a:off x="0" y="83"/>
                  <a:ext cx="2197" cy="2318"/>
                  <a:chOff x="0" y="0"/>
                  <a:chExt cx="2197" cy="2318"/>
                </a:xfrm>
              </p:grpSpPr>
              <p:sp>
                <p:nvSpPr>
                  <p:cNvPr id="27690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197" cy="2318"/>
                  </a:xfrm>
                  <a:custGeom>
                    <a:avLst/>
                    <a:gdLst>
                      <a:gd name="T0" fmla="*/ 902 w 2197"/>
                      <a:gd name="T1" fmla="*/ 73 h 2318"/>
                      <a:gd name="T2" fmla="*/ 893 w 2197"/>
                      <a:gd name="T3" fmla="*/ 199 h 2318"/>
                      <a:gd name="T4" fmla="*/ 860 w 2197"/>
                      <a:gd name="T5" fmla="*/ 355 h 2318"/>
                      <a:gd name="T6" fmla="*/ 796 w 2197"/>
                      <a:gd name="T7" fmla="*/ 482 h 2318"/>
                      <a:gd name="T8" fmla="*/ 696 w 2197"/>
                      <a:gd name="T9" fmla="*/ 597 h 2318"/>
                      <a:gd name="T10" fmla="*/ 589 w 2197"/>
                      <a:gd name="T11" fmla="*/ 722 h 2318"/>
                      <a:gd name="T12" fmla="*/ 486 w 2197"/>
                      <a:gd name="T13" fmla="*/ 989 h 2318"/>
                      <a:gd name="T14" fmla="*/ 453 w 2197"/>
                      <a:gd name="T15" fmla="*/ 1213 h 2318"/>
                      <a:gd name="T16" fmla="*/ 404 w 2197"/>
                      <a:gd name="T17" fmla="*/ 1463 h 2318"/>
                      <a:gd name="T18" fmla="*/ 321 w 2197"/>
                      <a:gd name="T19" fmla="*/ 1667 h 2318"/>
                      <a:gd name="T20" fmla="*/ 198 w 2197"/>
                      <a:gd name="T21" fmla="*/ 1890 h 2318"/>
                      <a:gd name="T22" fmla="*/ 85 w 2197"/>
                      <a:gd name="T23" fmla="*/ 2082 h 2318"/>
                      <a:gd name="T24" fmla="*/ 0 w 2197"/>
                      <a:gd name="T25" fmla="*/ 2208 h 2318"/>
                      <a:gd name="T26" fmla="*/ 15 w 2197"/>
                      <a:gd name="T27" fmla="*/ 2247 h 2318"/>
                      <a:gd name="T28" fmla="*/ 64 w 2197"/>
                      <a:gd name="T29" fmla="*/ 2287 h 2318"/>
                      <a:gd name="T30" fmla="*/ 232 w 2197"/>
                      <a:gd name="T31" fmla="*/ 2318 h 2318"/>
                      <a:gd name="T32" fmla="*/ 381 w 2197"/>
                      <a:gd name="T33" fmla="*/ 2259 h 2318"/>
                      <a:gd name="T34" fmla="*/ 525 w 2197"/>
                      <a:gd name="T35" fmla="*/ 2105 h 2318"/>
                      <a:gd name="T36" fmla="*/ 571 w 2197"/>
                      <a:gd name="T37" fmla="*/ 2001 h 2318"/>
                      <a:gd name="T38" fmla="*/ 678 w 2197"/>
                      <a:gd name="T39" fmla="*/ 1775 h 2318"/>
                      <a:gd name="T40" fmla="*/ 832 w 2197"/>
                      <a:gd name="T41" fmla="*/ 1783 h 2318"/>
                      <a:gd name="T42" fmla="*/ 881 w 2197"/>
                      <a:gd name="T43" fmla="*/ 1983 h 2318"/>
                      <a:gd name="T44" fmla="*/ 933 w 2197"/>
                      <a:gd name="T45" fmla="*/ 2097 h 2318"/>
                      <a:gd name="T46" fmla="*/ 989 w 2197"/>
                      <a:gd name="T47" fmla="*/ 2189 h 2318"/>
                      <a:gd name="T48" fmla="*/ 1053 w 2197"/>
                      <a:gd name="T49" fmla="*/ 2252 h 2318"/>
                      <a:gd name="T50" fmla="*/ 1144 w 2197"/>
                      <a:gd name="T51" fmla="*/ 2287 h 2318"/>
                      <a:gd name="T52" fmla="*/ 1241 w 2197"/>
                      <a:gd name="T53" fmla="*/ 2288 h 2318"/>
                      <a:gd name="T54" fmla="*/ 1314 w 2197"/>
                      <a:gd name="T55" fmla="*/ 2267 h 2318"/>
                      <a:gd name="T56" fmla="*/ 1434 w 2197"/>
                      <a:gd name="T57" fmla="*/ 2040 h 2318"/>
                      <a:gd name="T58" fmla="*/ 1553 w 2197"/>
                      <a:gd name="T59" fmla="*/ 2069 h 2318"/>
                      <a:gd name="T60" fmla="*/ 1623 w 2197"/>
                      <a:gd name="T61" fmla="*/ 2060 h 2318"/>
                      <a:gd name="T62" fmla="*/ 1680 w 2197"/>
                      <a:gd name="T63" fmla="*/ 2001 h 2318"/>
                      <a:gd name="T64" fmla="*/ 1729 w 2197"/>
                      <a:gd name="T65" fmla="*/ 1907 h 2318"/>
                      <a:gd name="T66" fmla="*/ 1741 w 2197"/>
                      <a:gd name="T67" fmla="*/ 1826 h 2318"/>
                      <a:gd name="T68" fmla="*/ 1814 w 2197"/>
                      <a:gd name="T69" fmla="*/ 1790 h 2318"/>
                      <a:gd name="T70" fmla="*/ 1886 w 2197"/>
                      <a:gd name="T71" fmla="*/ 1765 h 2318"/>
                      <a:gd name="T72" fmla="*/ 1942 w 2197"/>
                      <a:gd name="T73" fmla="*/ 1711 h 2318"/>
                      <a:gd name="T74" fmla="*/ 1989 w 2197"/>
                      <a:gd name="T75" fmla="*/ 1639 h 2318"/>
                      <a:gd name="T76" fmla="*/ 2009 w 2197"/>
                      <a:gd name="T77" fmla="*/ 1558 h 2318"/>
                      <a:gd name="T78" fmla="*/ 1966 w 2197"/>
                      <a:gd name="T79" fmla="*/ 1442 h 2318"/>
                      <a:gd name="T80" fmla="*/ 2071 w 2197"/>
                      <a:gd name="T81" fmla="*/ 1437 h 2318"/>
                      <a:gd name="T82" fmla="*/ 2123 w 2197"/>
                      <a:gd name="T83" fmla="*/ 1391 h 2318"/>
                      <a:gd name="T84" fmla="*/ 2167 w 2197"/>
                      <a:gd name="T85" fmla="*/ 1313 h 2318"/>
                      <a:gd name="T86" fmla="*/ 2197 w 2197"/>
                      <a:gd name="T87" fmla="*/ 1236 h 2318"/>
                      <a:gd name="T88" fmla="*/ 2192 w 2197"/>
                      <a:gd name="T89" fmla="*/ 1157 h 2318"/>
                      <a:gd name="T90" fmla="*/ 2167 w 2197"/>
                      <a:gd name="T91" fmla="*/ 1084 h 2318"/>
                      <a:gd name="T92" fmla="*/ 2105 w 2197"/>
                      <a:gd name="T93" fmla="*/ 1005 h 2318"/>
                      <a:gd name="T94" fmla="*/ 2064 w 2197"/>
                      <a:gd name="T95" fmla="*/ 835 h 2318"/>
                      <a:gd name="T96" fmla="*/ 1993 w 2197"/>
                      <a:gd name="T97" fmla="*/ 695 h 2318"/>
                      <a:gd name="T98" fmla="*/ 1993 w 2197"/>
                      <a:gd name="T99" fmla="*/ 603 h 2318"/>
                      <a:gd name="T100" fmla="*/ 1934 w 2197"/>
                      <a:gd name="T101" fmla="*/ 480 h 2318"/>
                      <a:gd name="T102" fmla="*/ 1916 w 2197"/>
                      <a:gd name="T103" fmla="*/ 361 h 2318"/>
                      <a:gd name="T104" fmla="*/ 1888 w 2197"/>
                      <a:gd name="T105" fmla="*/ 257 h 2318"/>
                      <a:gd name="T106" fmla="*/ 1888 w 2197"/>
                      <a:gd name="T107" fmla="*/ 150 h 2318"/>
                      <a:gd name="T108" fmla="*/ 1860 w 2197"/>
                      <a:gd name="T109" fmla="*/ 0 h 23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2197" h="2318">
                        <a:moveTo>
                          <a:pt x="893" y="10"/>
                        </a:moveTo>
                        <a:lnTo>
                          <a:pt x="902" y="73"/>
                        </a:lnTo>
                        <a:lnTo>
                          <a:pt x="906" y="123"/>
                        </a:lnTo>
                        <a:lnTo>
                          <a:pt x="893" y="199"/>
                        </a:lnTo>
                        <a:lnTo>
                          <a:pt x="868" y="317"/>
                        </a:lnTo>
                        <a:lnTo>
                          <a:pt x="860" y="355"/>
                        </a:lnTo>
                        <a:lnTo>
                          <a:pt x="837" y="412"/>
                        </a:lnTo>
                        <a:lnTo>
                          <a:pt x="796" y="482"/>
                        </a:lnTo>
                        <a:lnTo>
                          <a:pt x="745" y="546"/>
                        </a:lnTo>
                        <a:lnTo>
                          <a:pt x="696" y="597"/>
                        </a:lnTo>
                        <a:lnTo>
                          <a:pt x="646" y="649"/>
                        </a:lnTo>
                        <a:lnTo>
                          <a:pt x="589" y="722"/>
                        </a:lnTo>
                        <a:lnTo>
                          <a:pt x="530" y="830"/>
                        </a:lnTo>
                        <a:lnTo>
                          <a:pt x="486" y="989"/>
                        </a:lnTo>
                        <a:lnTo>
                          <a:pt x="479" y="1074"/>
                        </a:lnTo>
                        <a:lnTo>
                          <a:pt x="453" y="1213"/>
                        </a:lnTo>
                        <a:lnTo>
                          <a:pt x="428" y="1371"/>
                        </a:lnTo>
                        <a:lnTo>
                          <a:pt x="404" y="1463"/>
                        </a:lnTo>
                        <a:lnTo>
                          <a:pt x="373" y="1535"/>
                        </a:lnTo>
                        <a:lnTo>
                          <a:pt x="321" y="1667"/>
                        </a:lnTo>
                        <a:lnTo>
                          <a:pt x="249" y="1814"/>
                        </a:lnTo>
                        <a:lnTo>
                          <a:pt x="198" y="1890"/>
                        </a:lnTo>
                        <a:lnTo>
                          <a:pt x="147" y="1981"/>
                        </a:lnTo>
                        <a:lnTo>
                          <a:pt x="85" y="2082"/>
                        </a:lnTo>
                        <a:lnTo>
                          <a:pt x="8" y="2180"/>
                        </a:lnTo>
                        <a:lnTo>
                          <a:pt x="0" y="2208"/>
                        </a:lnTo>
                        <a:lnTo>
                          <a:pt x="2" y="2228"/>
                        </a:lnTo>
                        <a:lnTo>
                          <a:pt x="15" y="2247"/>
                        </a:lnTo>
                        <a:lnTo>
                          <a:pt x="36" y="2269"/>
                        </a:lnTo>
                        <a:lnTo>
                          <a:pt x="64" y="2287"/>
                        </a:lnTo>
                        <a:lnTo>
                          <a:pt x="172" y="2313"/>
                        </a:lnTo>
                        <a:lnTo>
                          <a:pt x="232" y="2318"/>
                        </a:lnTo>
                        <a:lnTo>
                          <a:pt x="301" y="2305"/>
                        </a:lnTo>
                        <a:lnTo>
                          <a:pt x="381" y="2259"/>
                        </a:lnTo>
                        <a:lnTo>
                          <a:pt x="453" y="2190"/>
                        </a:lnTo>
                        <a:lnTo>
                          <a:pt x="525" y="2105"/>
                        </a:lnTo>
                        <a:lnTo>
                          <a:pt x="551" y="2061"/>
                        </a:lnTo>
                        <a:lnTo>
                          <a:pt x="571" y="2001"/>
                        </a:lnTo>
                        <a:lnTo>
                          <a:pt x="618" y="1885"/>
                        </a:lnTo>
                        <a:lnTo>
                          <a:pt x="678" y="1775"/>
                        </a:lnTo>
                        <a:lnTo>
                          <a:pt x="788" y="1597"/>
                        </a:lnTo>
                        <a:lnTo>
                          <a:pt x="832" y="1783"/>
                        </a:lnTo>
                        <a:lnTo>
                          <a:pt x="852" y="1888"/>
                        </a:lnTo>
                        <a:lnTo>
                          <a:pt x="881" y="1983"/>
                        </a:lnTo>
                        <a:lnTo>
                          <a:pt x="907" y="2037"/>
                        </a:lnTo>
                        <a:lnTo>
                          <a:pt x="933" y="2097"/>
                        </a:lnTo>
                        <a:lnTo>
                          <a:pt x="968" y="2156"/>
                        </a:lnTo>
                        <a:lnTo>
                          <a:pt x="989" y="2189"/>
                        </a:lnTo>
                        <a:lnTo>
                          <a:pt x="1012" y="2220"/>
                        </a:lnTo>
                        <a:lnTo>
                          <a:pt x="1053" y="2252"/>
                        </a:lnTo>
                        <a:lnTo>
                          <a:pt x="1082" y="2272"/>
                        </a:lnTo>
                        <a:lnTo>
                          <a:pt x="1144" y="2287"/>
                        </a:lnTo>
                        <a:lnTo>
                          <a:pt x="1190" y="2292"/>
                        </a:lnTo>
                        <a:lnTo>
                          <a:pt x="1241" y="2288"/>
                        </a:lnTo>
                        <a:lnTo>
                          <a:pt x="1282" y="2279"/>
                        </a:lnTo>
                        <a:lnTo>
                          <a:pt x="1314" y="2267"/>
                        </a:lnTo>
                        <a:lnTo>
                          <a:pt x="1353" y="2197"/>
                        </a:lnTo>
                        <a:lnTo>
                          <a:pt x="1434" y="2040"/>
                        </a:lnTo>
                        <a:lnTo>
                          <a:pt x="1499" y="2063"/>
                        </a:lnTo>
                        <a:lnTo>
                          <a:pt x="1553" y="2069"/>
                        </a:lnTo>
                        <a:lnTo>
                          <a:pt x="1597" y="2069"/>
                        </a:lnTo>
                        <a:lnTo>
                          <a:pt x="1623" y="2060"/>
                        </a:lnTo>
                        <a:lnTo>
                          <a:pt x="1654" y="2027"/>
                        </a:lnTo>
                        <a:lnTo>
                          <a:pt x="1680" y="2001"/>
                        </a:lnTo>
                        <a:lnTo>
                          <a:pt x="1707" y="1965"/>
                        </a:lnTo>
                        <a:lnTo>
                          <a:pt x="1729" y="1907"/>
                        </a:lnTo>
                        <a:lnTo>
                          <a:pt x="1741" y="1857"/>
                        </a:lnTo>
                        <a:lnTo>
                          <a:pt x="1741" y="1826"/>
                        </a:lnTo>
                        <a:lnTo>
                          <a:pt x="1777" y="1795"/>
                        </a:lnTo>
                        <a:lnTo>
                          <a:pt x="1814" y="1790"/>
                        </a:lnTo>
                        <a:lnTo>
                          <a:pt x="1855" y="1775"/>
                        </a:lnTo>
                        <a:lnTo>
                          <a:pt x="1886" y="1765"/>
                        </a:lnTo>
                        <a:lnTo>
                          <a:pt x="1919" y="1736"/>
                        </a:lnTo>
                        <a:lnTo>
                          <a:pt x="1942" y="1711"/>
                        </a:lnTo>
                        <a:lnTo>
                          <a:pt x="1966" y="1682"/>
                        </a:lnTo>
                        <a:lnTo>
                          <a:pt x="1989" y="1639"/>
                        </a:lnTo>
                        <a:lnTo>
                          <a:pt x="2001" y="1599"/>
                        </a:lnTo>
                        <a:lnTo>
                          <a:pt x="2009" y="1558"/>
                        </a:lnTo>
                        <a:lnTo>
                          <a:pt x="1997" y="1515"/>
                        </a:lnTo>
                        <a:lnTo>
                          <a:pt x="1966" y="1442"/>
                        </a:lnTo>
                        <a:lnTo>
                          <a:pt x="2042" y="1442"/>
                        </a:lnTo>
                        <a:lnTo>
                          <a:pt x="2071" y="1437"/>
                        </a:lnTo>
                        <a:lnTo>
                          <a:pt x="2099" y="1417"/>
                        </a:lnTo>
                        <a:lnTo>
                          <a:pt x="2123" y="1391"/>
                        </a:lnTo>
                        <a:lnTo>
                          <a:pt x="2146" y="1355"/>
                        </a:lnTo>
                        <a:lnTo>
                          <a:pt x="2167" y="1313"/>
                        </a:lnTo>
                        <a:lnTo>
                          <a:pt x="2187" y="1275"/>
                        </a:lnTo>
                        <a:lnTo>
                          <a:pt x="2197" y="1236"/>
                        </a:lnTo>
                        <a:lnTo>
                          <a:pt x="2197" y="1198"/>
                        </a:lnTo>
                        <a:lnTo>
                          <a:pt x="2192" y="1157"/>
                        </a:lnTo>
                        <a:lnTo>
                          <a:pt x="2185" y="1116"/>
                        </a:lnTo>
                        <a:lnTo>
                          <a:pt x="2167" y="1084"/>
                        </a:lnTo>
                        <a:lnTo>
                          <a:pt x="2141" y="1049"/>
                        </a:lnTo>
                        <a:lnTo>
                          <a:pt x="2105" y="1005"/>
                        </a:lnTo>
                        <a:lnTo>
                          <a:pt x="2086" y="909"/>
                        </a:lnTo>
                        <a:lnTo>
                          <a:pt x="2064" y="835"/>
                        </a:lnTo>
                        <a:lnTo>
                          <a:pt x="2045" y="789"/>
                        </a:lnTo>
                        <a:lnTo>
                          <a:pt x="1993" y="695"/>
                        </a:lnTo>
                        <a:lnTo>
                          <a:pt x="1991" y="668"/>
                        </a:lnTo>
                        <a:lnTo>
                          <a:pt x="1993" y="603"/>
                        </a:lnTo>
                        <a:lnTo>
                          <a:pt x="1970" y="543"/>
                        </a:lnTo>
                        <a:lnTo>
                          <a:pt x="1934" y="480"/>
                        </a:lnTo>
                        <a:lnTo>
                          <a:pt x="1926" y="435"/>
                        </a:lnTo>
                        <a:lnTo>
                          <a:pt x="1916" y="361"/>
                        </a:lnTo>
                        <a:lnTo>
                          <a:pt x="1898" y="312"/>
                        </a:lnTo>
                        <a:lnTo>
                          <a:pt x="1888" y="257"/>
                        </a:lnTo>
                        <a:lnTo>
                          <a:pt x="1883" y="198"/>
                        </a:lnTo>
                        <a:lnTo>
                          <a:pt x="1888" y="150"/>
                        </a:lnTo>
                        <a:lnTo>
                          <a:pt x="1906" y="105"/>
                        </a:lnTo>
                        <a:lnTo>
                          <a:pt x="1860" y="0"/>
                        </a:lnTo>
                        <a:lnTo>
                          <a:pt x="893" y="10"/>
                        </a:lnTo>
                        <a:close/>
                      </a:path>
                    </a:pathLst>
                  </a:custGeom>
                  <a:solidFill>
                    <a:srgbClr val="FF9F9F"/>
                  </a:solidFill>
                  <a:ln w="825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7691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75" y="173"/>
                    <a:ext cx="2039" cy="2061"/>
                    <a:chOff x="0" y="0"/>
                    <a:chExt cx="2039" cy="2061"/>
                  </a:xfrm>
                </p:grpSpPr>
                <p:grpSp>
                  <p:nvGrpSpPr>
                    <p:cNvPr id="27692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039" cy="2061"/>
                      <a:chOff x="0" y="0"/>
                      <a:chExt cx="2039" cy="2061"/>
                    </a:xfrm>
                  </p:grpSpPr>
                  <p:sp>
                    <p:nvSpPr>
                      <p:cNvPr id="27693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82" y="960"/>
                        <a:ext cx="485" cy="689"/>
                      </a:xfrm>
                      <a:custGeom>
                        <a:avLst/>
                        <a:gdLst>
                          <a:gd name="T0" fmla="*/ 75 w 485"/>
                          <a:gd name="T1" fmla="*/ 482 h 689"/>
                          <a:gd name="T2" fmla="*/ 80 w 485"/>
                          <a:gd name="T3" fmla="*/ 451 h 689"/>
                          <a:gd name="T4" fmla="*/ 77 w 485"/>
                          <a:gd name="T5" fmla="*/ 430 h 689"/>
                          <a:gd name="T6" fmla="*/ 69 w 485"/>
                          <a:gd name="T7" fmla="*/ 400 h 689"/>
                          <a:gd name="T8" fmla="*/ 56 w 485"/>
                          <a:gd name="T9" fmla="*/ 374 h 689"/>
                          <a:gd name="T10" fmla="*/ 47 w 485"/>
                          <a:gd name="T11" fmla="*/ 350 h 689"/>
                          <a:gd name="T12" fmla="*/ 34 w 485"/>
                          <a:gd name="T13" fmla="*/ 315 h 689"/>
                          <a:gd name="T14" fmla="*/ 23 w 485"/>
                          <a:gd name="T15" fmla="*/ 281 h 689"/>
                          <a:gd name="T16" fmla="*/ 13 w 485"/>
                          <a:gd name="T17" fmla="*/ 240 h 689"/>
                          <a:gd name="T18" fmla="*/ 7 w 485"/>
                          <a:gd name="T19" fmla="*/ 206 h 689"/>
                          <a:gd name="T20" fmla="*/ 2 w 485"/>
                          <a:gd name="T21" fmla="*/ 173 h 689"/>
                          <a:gd name="T22" fmla="*/ 0 w 485"/>
                          <a:gd name="T23" fmla="*/ 137 h 689"/>
                          <a:gd name="T24" fmla="*/ 0 w 485"/>
                          <a:gd name="T25" fmla="*/ 111 h 689"/>
                          <a:gd name="T26" fmla="*/ 7 w 485"/>
                          <a:gd name="T27" fmla="*/ 86 h 689"/>
                          <a:gd name="T28" fmla="*/ 18 w 485"/>
                          <a:gd name="T29" fmla="*/ 65 h 689"/>
                          <a:gd name="T30" fmla="*/ 33 w 485"/>
                          <a:gd name="T31" fmla="*/ 49 h 689"/>
                          <a:gd name="T32" fmla="*/ 61 w 485"/>
                          <a:gd name="T33" fmla="*/ 29 h 689"/>
                          <a:gd name="T34" fmla="*/ 87 w 485"/>
                          <a:gd name="T35" fmla="*/ 14 h 689"/>
                          <a:gd name="T36" fmla="*/ 118 w 485"/>
                          <a:gd name="T37" fmla="*/ 3 h 689"/>
                          <a:gd name="T38" fmla="*/ 147 w 485"/>
                          <a:gd name="T39" fmla="*/ 0 h 689"/>
                          <a:gd name="T40" fmla="*/ 177 w 485"/>
                          <a:gd name="T41" fmla="*/ 3 h 689"/>
                          <a:gd name="T42" fmla="*/ 204 w 485"/>
                          <a:gd name="T43" fmla="*/ 14 h 689"/>
                          <a:gd name="T44" fmla="*/ 234 w 485"/>
                          <a:gd name="T45" fmla="*/ 29 h 689"/>
                          <a:gd name="T46" fmla="*/ 263 w 485"/>
                          <a:gd name="T47" fmla="*/ 47 h 689"/>
                          <a:gd name="T48" fmla="*/ 288 w 485"/>
                          <a:gd name="T49" fmla="*/ 75 h 689"/>
                          <a:gd name="T50" fmla="*/ 307 w 485"/>
                          <a:gd name="T51" fmla="*/ 98 h 689"/>
                          <a:gd name="T52" fmla="*/ 320 w 485"/>
                          <a:gd name="T53" fmla="*/ 117 h 689"/>
                          <a:gd name="T54" fmla="*/ 338 w 485"/>
                          <a:gd name="T55" fmla="*/ 144 h 689"/>
                          <a:gd name="T56" fmla="*/ 353 w 485"/>
                          <a:gd name="T57" fmla="*/ 166 h 689"/>
                          <a:gd name="T58" fmla="*/ 366 w 485"/>
                          <a:gd name="T59" fmla="*/ 191 h 689"/>
                          <a:gd name="T60" fmla="*/ 378 w 485"/>
                          <a:gd name="T61" fmla="*/ 217 h 689"/>
                          <a:gd name="T62" fmla="*/ 402 w 485"/>
                          <a:gd name="T63" fmla="*/ 297 h 689"/>
                          <a:gd name="T64" fmla="*/ 432 w 485"/>
                          <a:gd name="T65" fmla="*/ 390 h 689"/>
                          <a:gd name="T66" fmla="*/ 436 w 485"/>
                          <a:gd name="T67" fmla="*/ 454 h 689"/>
                          <a:gd name="T68" fmla="*/ 466 w 485"/>
                          <a:gd name="T69" fmla="*/ 533 h 689"/>
                          <a:gd name="T70" fmla="*/ 485 w 485"/>
                          <a:gd name="T71" fmla="*/ 601 h 689"/>
                          <a:gd name="T72" fmla="*/ 485 w 485"/>
                          <a:gd name="T73" fmla="*/ 689 h 689"/>
                          <a:gd name="T74" fmla="*/ 481 w 485"/>
                          <a:gd name="T75" fmla="*/ 689 h 689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</a:cxnLst>
                        <a:rect l="0" t="0" r="r" b="b"/>
                        <a:pathLst>
                          <a:path w="485" h="689">
                            <a:moveTo>
                              <a:pt x="75" y="482"/>
                            </a:moveTo>
                            <a:lnTo>
                              <a:pt x="80" y="451"/>
                            </a:lnTo>
                            <a:lnTo>
                              <a:pt x="77" y="430"/>
                            </a:lnTo>
                            <a:lnTo>
                              <a:pt x="69" y="400"/>
                            </a:lnTo>
                            <a:lnTo>
                              <a:pt x="56" y="374"/>
                            </a:lnTo>
                            <a:lnTo>
                              <a:pt x="47" y="350"/>
                            </a:lnTo>
                            <a:lnTo>
                              <a:pt x="34" y="315"/>
                            </a:lnTo>
                            <a:lnTo>
                              <a:pt x="23" y="281"/>
                            </a:lnTo>
                            <a:lnTo>
                              <a:pt x="13" y="240"/>
                            </a:lnTo>
                            <a:lnTo>
                              <a:pt x="7" y="206"/>
                            </a:lnTo>
                            <a:lnTo>
                              <a:pt x="2" y="173"/>
                            </a:lnTo>
                            <a:lnTo>
                              <a:pt x="0" y="137"/>
                            </a:lnTo>
                            <a:lnTo>
                              <a:pt x="0" y="111"/>
                            </a:lnTo>
                            <a:lnTo>
                              <a:pt x="7" y="86"/>
                            </a:lnTo>
                            <a:lnTo>
                              <a:pt x="18" y="65"/>
                            </a:lnTo>
                            <a:lnTo>
                              <a:pt x="33" y="49"/>
                            </a:lnTo>
                            <a:lnTo>
                              <a:pt x="61" y="29"/>
                            </a:lnTo>
                            <a:lnTo>
                              <a:pt x="87" y="14"/>
                            </a:lnTo>
                            <a:lnTo>
                              <a:pt x="118" y="3"/>
                            </a:lnTo>
                            <a:lnTo>
                              <a:pt x="147" y="0"/>
                            </a:lnTo>
                            <a:lnTo>
                              <a:pt x="177" y="3"/>
                            </a:lnTo>
                            <a:lnTo>
                              <a:pt x="204" y="14"/>
                            </a:lnTo>
                            <a:lnTo>
                              <a:pt x="234" y="29"/>
                            </a:lnTo>
                            <a:lnTo>
                              <a:pt x="263" y="47"/>
                            </a:lnTo>
                            <a:lnTo>
                              <a:pt x="288" y="75"/>
                            </a:lnTo>
                            <a:lnTo>
                              <a:pt x="307" y="98"/>
                            </a:lnTo>
                            <a:lnTo>
                              <a:pt x="320" y="117"/>
                            </a:lnTo>
                            <a:lnTo>
                              <a:pt x="338" y="144"/>
                            </a:lnTo>
                            <a:lnTo>
                              <a:pt x="353" y="166"/>
                            </a:lnTo>
                            <a:lnTo>
                              <a:pt x="366" y="191"/>
                            </a:lnTo>
                            <a:lnTo>
                              <a:pt x="378" y="217"/>
                            </a:lnTo>
                            <a:lnTo>
                              <a:pt x="402" y="297"/>
                            </a:lnTo>
                            <a:lnTo>
                              <a:pt x="432" y="390"/>
                            </a:lnTo>
                            <a:lnTo>
                              <a:pt x="436" y="454"/>
                            </a:lnTo>
                            <a:lnTo>
                              <a:pt x="466" y="533"/>
                            </a:lnTo>
                            <a:lnTo>
                              <a:pt x="485" y="601"/>
                            </a:lnTo>
                            <a:lnTo>
                              <a:pt x="485" y="689"/>
                            </a:lnTo>
                            <a:lnTo>
                              <a:pt x="481" y="689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694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1295"/>
                        <a:ext cx="414" cy="578"/>
                      </a:xfrm>
                      <a:custGeom>
                        <a:avLst/>
                        <a:gdLst>
                          <a:gd name="T0" fmla="*/ 0 w 414"/>
                          <a:gd name="T1" fmla="*/ 137 h 578"/>
                          <a:gd name="T2" fmla="*/ 4 w 414"/>
                          <a:gd name="T3" fmla="*/ 121 h 578"/>
                          <a:gd name="T4" fmla="*/ 9 w 414"/>
                          <a:gd name="T5" fmla="*/ 100 h 578"/>
                          <a:gd name="T6" fmla="*/ 17 w 414"/>
                          <a:gd name="T7" fmla="*/ 80 h 578"/>
                          <a:gd name="T8" fmla="*/ 28 w 414"/>
                          <a:gd name="T9" fmla="*/ 59 h 578"/>
                          <a:gd name="T10" fmla="*/ 38 w 414"/>
                          <a:gd name="T11" fmla="*/ 44 h 578"/>
                          <a:gd name="T12" fmla="*/ 59 w 414"/>
                          <a:gd name="T13" fmla="*/ 23 h 578"/>
                          <a:gd name="T14" fmla="*/ 77 w 414"/>
                          <a:gd name="T15" fmla="*/ 10 h 578"/>
                          <a:gd name="T16" fmla="*/ 92 w 414"/>
                          <a:gd name="T17" fmla="*/ 3 h 578"/>
                          <a:gd name="T18" fmla="*/ 123 w 414"/>
                          <a:gd name="T19" fmla="*/ 0 h 578"/>
                          <a:gd name="T20" fmla="*/ 146 w 414"/>
                          <a:gd name="T21" fmla="*/ 1 h 578"/>
                          <a:gd name="T22" fmla="*/ 167 w 414"/>
                          <a:gd name="T23" fmla="*/ 6 h 578"/>
                          <a:gd name="T24" fmla="*/ 192 w 414"/>
                          <a:gd name="T25" fmla="*/ 18 h 578"/>
                          <a:gd name="T26" fmla="*/ 216 w 414"/>
                          <a:gd name="T27" fmla="*/ 39 h 578"/>
                          <a:gd name="T28" fmla="*/ 233 w 414"/>
                          <a:gd name="T29" fmla="*/ 59 h 578"/>
                          <a:gd name="T30" fmla="*/ 247 w 414"/>
                          <a:gd name="T31" fmla="*/ 83 h 578"/>
                          <a:gd name="T32" fmla="*/ 262 w 414"/>
                          <a:gd name="T33" fmla="*/ 108 h 578"/>
                          <a:gd name="T34" fmla="*/ 278 w 414"/>
                          <a:gd name="T35" fmla="*/ 142 h 578"/>
                          <a:gd name="T36" fmla="*/ 303 w 414"/>
                          <a:gd name="T37" fmla="*/ 191 h 578"/>
                          <a:gd name="T38" fmla="*/ 329 w 414"/>
                          <a:gd name="T39" fmla="*/ 234 h 578"/>
                          <a:gd name="T40" fmla="*/ 345 w 414"/>
                          <a:gd name="T41" fmla="*/ 260 h 578"/>
                          <a:gd name="T42" fmla="*/ 370 w 414"/>
                          <a:gd name="T43" fmla="*/ 301 h 578"/>
                          <a:gd name="T44" fmla="*/ 393 w 414"/>
                          <a:gd name="T45" fmla="*/ 337 h 578"/>
                          <a:gd name="T46" fmla="*/ 406 w 414"/>
                          <a:gd name="T47" fmla="*/ 364 h 578"/>
                          <a:gd name="T48" fmla="*/ 412 w 414"/>
                          <a:gd name="T49" fmla="*/ 395 h 578"/>
                          <a:gd name="T50" fmla="*/ 414 w 414"/>
                          <a:gd name="T51" fmla="*/ 425 h 578"/>
                          <a:gd name="T52" fmla="*/ 414 w 414"/>
                          <a:gd name="T53" fmla="*/ 453 h 578"/>
                          <a:gd name="T54" fmla="*/ 409 w 414"/>
                          <a:gd name="T55" fmla="*/ 477 h 578"/>
                          <a:gd name="T56" fmla="*/ 403 w 414"/>
                          <a:gd name="T57" fmla="*/ 502 h 578"/>
                          <a:gd name="T58" fmla="*/ 394 w 414"/>
                          <a:gd name="T59" fmla="*/ 528 h 578"/>
                          <a:gd name="T60" fmla="*/ 388 w 414"/>
                          <a:gd name="T61" fmla="*/ 551 h 578"/>
                          <a:gd name="T62" fmla="*/ 378 w 414"/>
                          <a:gd name="T63" fmla="*/ 578 h 57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</a:cxnLst>
                        <a:rect l="0" t="0" r="r" b="b"/>
                        <a:pathLst>
                          <a:path w="414" h="578">
                            <a:moveTo>
                              <a:pt x="0" y="137"/>
                            </a:moveTo>
                            <a:lnTo>
                              <a:pt x="4" y="121"/>
                            </a:lnTo>
                            <a:lnTo>
                              <a:pt x="9" y="100"/>
                            </a:lnTo>
                            <a:lnTo>
                              <a:pt x="17" y="80"/>
                            </a:lnTo>
                            <a:lnTo>
                              <a:pt x="28" y="59"/>
                            </a:lnTo>
                            <a:lnTo>
                              <a:pt x="38" y="44"/>
                            </a:lnTo>
                            <a:lnTo>
                              <a:pt x="59" y="23"/>
                            </a:lnTo>
                            <a:lnTo>
                              <a:pt x="77" y="10"/>
                            </a:lnTo>
                            <a:lnTo>
                              <a:pt x="92" y="3"/>
                            </a:lnTo>
                            <a:lnTo>
                              <a:pt x="123" y="0"/>
                            </a:lnTo>
                            <a:lnTo>
                              <a:pt x="146" y="1"/>
                            </a:lnTo>
                            <a:lnTo>
                              <a:pt x="167" y="6"/>
                            </a:lnTo>
                            <a:lnTo>
                              <a:pt x="192" y="18"/>
                            </a:lnTo>
                            <a:lnTo>
                              <a:pt x="216" y="39"/>
                            </a:lnTo>
                            <a:lnTo>
                              <a:pt x="233" y="59"/>
                            </a:lnTo>
                            <a:lnTo>
                              <a:pt x="247" y="83"/>
                            </a:lnTo>
                            <a:lnTo>
                              <a:pt x="262" y="108"/>
                            </a:lnTo>
                            <a:lnTo>
                              <a:pt x="278" y="142"/>
                            </a:lnTo>
                            <a:lnTo>
                              <a:pt x="303" y="191"/>
                            </a:lnTo>
                            <a:lnTo>
                              <a:pt x="329" y="234"/>
                            </a:lnTo>
                            <a:lnTo>
                              <a:pt x="345" y="260"/>
                            </a:lnTo>
                            <a:lnTo>
                              <a:pt x="370" y="301"/>
                            </a:lnTo>
                            <a:lnTo>
                              <a:pt x="393" y="337"/>
                            </a:lnTo>
                            <a:lnTo>
                              <a:pt x="406" y="364"/>
                            </a:lnTo>
                            <a:lnTo>
                              <a:pt x="412" y="395"/>
                            </a:lnTo>
                            <a:lnTo>
                              <a:pt x="414" y="425"/>
                            </a:lnTo>
                            <a:lnTo>
                              <a:pt x="414" y="453"/>
                            </a:lnTo>
                            <a:lnTo>
                              <a:pt x="409" y="477"/>
                            </a:lnTo>
                            <a:lnTo>
                              <a:pt x="403" y="502"/>
                            </a:lnTo>
                            <a:lnTo>
                              <a:pt x="394" y="528"/>
                            </a:lnTo>
                            <a:lnTo>
                              <a:pt x="388" y="551"/>
                            </a:lnTo>
                            <a:lnTo>
                              <a:pt x="378" y="578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695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75" y="731"/>
                        <a:ext cx="618" cy="536"/>
                      </a:xfrm>
                      <a:custGeom>
                        <a:avLst/>
                        <a:gdLst>
                          <a:gd name="T0" fmla="*/ 25 w 618"/>
                          <a:gd name="T1" fmla="*/ 234 h 536"/>
                          <a:gd name="T2" fmla="*/ 15 w 618"/>
                          <a:gd name="T3" fmla="*/ 203 h 536"/>
                          <a:gd name="T4" fmla="*/ 8 w 618"/>
                          <a:gd name="T5" fmla="*/ 176 h 536"/>
                          <a:gd name="T6" fmla="*/ 3 w 618"/>
                          <a:gd name="T7" fmla="*/ 144 h 536"/>
                          <a:gd name="T8" fmla="*/ 0 w 618"/>
                          <a:gd name="T9" fmla="*/ 114 h 536"/>
                          <a:gd name="T10" fmla="*/ 2 w 618"/>
                          <a:gd name="T11" fmla="*/ 91 h 536"/>
                          <a:gd name="T12" fmla="*/ 10 w 618"/>
                          <a:gd name="T13" fmla="*/ 72 h 536"/>
                          <a:gd name="T14" fmla="*/ 25 w 618"/>
                          <a:gd name="T15" fmla="*/ 51 h 536"/>
                          <a:gd name="T16" fmla="*/ 48 w 618"/>
                          <a:gd name="T17" fmla="*/ 28 h 536"/>
                          <a:gd name="T18" fmla="*/ 72 w 618"/>
                          <a:gd name="T19" fmla="*/ 11 h 536"/>
                          <a:gd name="T20" fmla="*/ 97 w 618"/>
                          <a:gd name="T21" fmla="*/ 1 h 536"/>
                          <a:gd name="T22" fmla="*/ 124 w 618"/>
                          <a:gd name="T23" fmla="*/ 0 h 536"/>
                          <a:gd name="T24" fmla="*/ 160 w 618"/>
                          <a:gd name="T25" fmla="*/ 5 h 536"/>
                          <a:gd name="T26" fmla="*/ 203 w 618"/>
                          <a:gd name="T27" fmla="*/ 16 h 536"/>
                          <a:gd name="T28" fmla="*/ 232 w 618"/>
                          <a:gd name="T29" fmla="*/ 34 h 536"/>
                          <a:gd name="T30" fmla="*/ 257 w 618"/>
                          <a:gd name="T31" fmla="*/ 49 h 536"/>
                          <a:gd name="T32" fmla="*/ 280 w 618"/>
                          <a:gd name="T33" fmla="*/ 69 h 536"/>
                          <a:gd name="T34" fmla="*/ 298 w 618"/>
                          <a:gd name="T35" fmla="*/ 88 h 536"/>
                          <a:gd name="T36" fmla="*/ 319 w 618"/>
                          <a:gd name="T37" fmla="*/ 113 h 536"/>
                          <a:gd name="T38" fmla="*/ 340 w 618"/>
                          <a:gd name="T39" fmla="*/ 142 h 536"/>
                          <a:gd name="T40" fmla="*/ 368 w 618"/>
                          <a:gd name="T41" fmla="*/ 185 h 536"/>
                          <a:gd name="T42" fmla="*/ 396 w 618"/>
                          <a:gd name="T43" fmla="*/ 234 h 536"/>
                          <a:gd name="T44" fmla="*/ 410 w 618"/>
                          <a:gd name="T45" fmla="*/ 260 h 536"/>
                          <a:gd name="T46" fmla="*/ 427 w 618"/>
                          <a:gd name="T47" fmla="*/ 281 h 536"/>
                          <a:gd name="T48" fmla="*/ 451 w 618"/>
                          <a:gd name="T49" fmla="*/ 306 h 536"/>
                          <a:gd name="T50" fmla="*/ 476 w 618"/>
                          <a:gd name="T51" fmla="*/ 333 h 536"/>
                          <a:gd name="T52" fmla="*/ 509 w 618"/>
                          <a:gd name="T53" fmla="*/ 364 h 536"/>
                          <a:gd name="T54" fmla="*/ 527 w 618"/>
                          <a:gd name="T55" fmla="*/ 387 h 536"/>
                          <a:gd name="T56" fmla="*/ 554 w 618"/>
                          <a:gd name="T57" fmla="*/ 425 h 536"/>
                          <a:gd name="T58" fmla="*/ 574 w 618"/>
                          <a:gd name="T59" fmla="*/ 456 h 536"/>
                          <a:gd name="T60" fmla="*/ 592 w 618"/>
                          <a:gd name="T61" fmla="*/ 485 h 536"/>
                          <a:gd name="T62" fmla="*/ 607 w 618"/>
                          <a:gd name="T63" fmla="*/ 511 h 536"/>
                          <a:gd name="T64" fmla="*/ 618 w 618"/>
                          <a:gd name="T65" fmla="*/ 536 h 5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</a:cxnLst>
                        <a:rect l="0" t="0" r="r" b="b"/>
                        <a:pathLst>
                          <a:path w="618" h="536">
                            <a:moveTo>
                              <a:pt x="25" y="234"/>
                            </a:moveTo>
                            <a:lnTo>
                              <a:pt x="15" y="203"/>
                            </a:lnTo>
                            <a:lnTo>
                              <a:pt x="8" y="176"/>
                            </a:lnTo>
                            <a:lnTo>
                              <a:pt x="3" y="144"/>
                            </a:lnTo>
                            <a:lnTo>
                              <a:pt x="0" y="114"/>
                            </a:lnTo>
                            <a:lnTo>
                              <a:pt x="2" y="91"/>
                            </a:lnTo>
                            <a:lnTo>
                              <a:pt x="10" y="72"/>
                            </a:lnTo>
                            <a:lnTo>
                              <a:pt x="25" y="51"/>
                            </a:lnTo>
                            <a:lnTo>
                              <a:pt x="48" y="28"/>
                            </a:lnTo>
                            <a:lnTo>
                              <a:pt x="72" y="11"/>
                            </a:lnTo>
                            <a:lnTo>
                              <a:pt x="97" y="1"/>
                            </a:lnTo>
                            <a:lnTo>
                              <a:pt x="124" y="0"/>
                            </a:lnTo>
                            <a:lnTo>
                              <a:pt x="160" y="5"/>
                            </a:lnTo>
                            <a:lnTo>
                              <a:pt x="203" y="16"/>
                            </a:lnTo>
                            <a:lnTo>
                              <a:pt x="232" y="34"/>
                            </a:lnTo>
                            <a:lnTo>
                              <a:pt x="257" y="49"/>
                            </a:lnTo>
                            <a:lnTo>
                              <a:pt x="280" y="69"/>
                            </a:lnTo>
                            <a:lnTo>
                              <a:pt x="298" y="88"/>
                            </a:lnTo>
                            <a:lnTo>
                              <a:pt x="319" y="113"/>
                            </a:lnTo>
                            <a:lnTo>
                              <a:pt x="340" y="142"/>
                            </a:lnTo>
                            <a:lnTo>
                              <a:pt x="368" y="185"/>
                            </a:lnTo>
                            <a:lnTo>
                              <a:pt x="396" y="234"/>
                            </a:lnTo>
                            <a:lnTo>
                              <a:pt x="410" y="260"/>
                            </a:lnTo>
                            <a:lnTo>
                              <a:pt x="427" y="281"/>
                            </a:lnTo>
                            <a:lnTo>
                              <a:pt x="451" y="306"/>
                            </a:lnTo>
                            <a:lnTo>
                              <a:pt x="476" y="333"/>
                            </a:lnTo>
                            <a:lnTo>
                              <a:pt x="509" y="364"/>
                            </a:lnTo>
                            <a:lnTo>
                              <a:pt x="527" y="387"/>
                            </a:lnTo>
                            <a:lnTo>
                              <a:pt x="554" y="425"/>
                            </a:lnTo>
                            <a:lnTo>
                              <a:pt x="574" y="456"/>
                            </a:lnTo>
                            <a:lnTo>
                              <a:pt x="592" y="485"/>
                            </a:lnTo>
                            <a:lnTo>
                              <a:pt x="607" y="511"/>
                            </a:lnTo>
                            <a:lnTo>
                              <a:pt x="618" y="536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27696" name="Group 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2039" cy="2061"/>
                        <a:chOff x="0" y="0"/>
                        <a:chExt cx="2039" cy="2061"/>
                      </a:xfrm>
                    </p:grpSpPr>
                    <p:grpSp>
                      <p:nvGrpSpPr>
                        <p:cNvPr id="27697" name="Group 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52" y="0"/>
                          <a:ext cx="1387" cy="1893"/>
                          <a:chOff x="0" y="0"/>
                          <a:chExt cx="1387" cy="1893"/>
                        </a:xfrm>
                      </p:grpSpPr>
                      <p:grpSp>
                        <p:nvGrpSpPr>
                          <p:cNvPr id="27698" name="Group 5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47" y="1522"/>
                            <a:ext cx="214" cy="371"/>
                            <a:chOff x="0" y="0"/>
                            <a:chExt cx="214" cy="371"/>
                          </a:xfrm>
                        </p:grpSpPr>
                        <p:sp>
                          <p:nvSpPr>
                            <p:cNvPr id="27699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0" y="0"/>
                              <a:ext cx="134" cy="301"/>
                            </a:xfrm>
                            <a:custGeom>
                              <a:avLst/>
                              <a:gdLst>
                                <a:gd name="T0" fmla="*/ 0 w 134"/>
                                <a:gd name="T1" fmla="*/ 0 h 301"/>
                                <a:gd name="T2" fmla="*/ 2 w 134"/>
                                <a:gd name="T3" fmla="*/ 33 h 301"/>
                                <a:gd name="T4" fmla="*/ 7 w 134"/>
                                <a:gd name="T5" fmla="*/ 65 h 301"/>
                                <a:gd name="T6" fmla="*/ 10 w 134"/>
                                <a:gd name="T7" fmla="*/ 88 h 301"/>
                                <a:gd name="T8" fmla="*/ 15 w 134"/>
                                <a:gd name="T9" fmla="*/ 114 h 301"/>
                                <a:gd name="T10" fmla="*/ 25 w 134"/>
                                <a:gd name="T11" fmla="*/ 150 h 301"/>
                                <a:gd name="T12" fmla="*/ 36 w 134"/>
                                <a:gd name="T13" fmla="*/ 183 h 301"/>
                                <a:gd name="T14" fmla="*/ 51 w 134"/>
                                <a:gd name="T15" fmla="*/ 209 h 301"/>
                                <a:gd name="T16" fmla="*/ 67 w 134"/>
                                <a:gd name="T17" fmla="*/ 232 h 301"/>
                                <a:gd name="T18" fmla="*/ 90 w 134"/>
                                <a:gd name="T19" fmla="*/ 260 h 301"/>
                                <a:gd name="T20" fmla="*/ 112 w 134"/>
                                <a:gd name="T21" fmla="*/ 281 h 301"/>
                                <a:gd name="T22" fmla="*/ 134 w 134"/>
                                <a:gd name="T23" fmla="*/ 301 h 301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  <a:cxn ang="0">
                                  <a:pos x="T22" y="T23"/>
                                </a:cxn>
                              </a:cxnLst>
                              <a:rect l="0" t="0" r="r" b="b"/>
                              <a:pathLst>
                                <a:path w="134" h="301">
                                  <a:moveTo>
                                    <a:pt x="0" y="0"/>
                                  </a:moveTo>
                                  <a:lnTo>
                                    <a:pt x="2" y="33"/>
                                  </a:lnTo>
                                  <a:lnTo>
                                    <a:pt x="7" y="65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5" y="114"/>
                                  </a:lnTo>
                                  <a:lnTo>
                                    <a:pt x="25" y="150"/>
                                  </a:lnTo>
                                  <a:lnTo>
                                    <a:pt x="36" y="183"/>
                                  </a:lnTo>
                                  <a:lnTo>
                                    <a:pt x="51" y="209"/>
                                  </a:lnTo>
                                  <a:lnTo>
                                    <a:pt x="67" y="232"/>
                                  </a:lnTo>
                                  <a:lnTo>
                                    <a:pt x="90" y="260"/>
                                  </a:lnTo>
                                  <a:lnTo>
                                    <a:pt x="112" y="281"/>
                                  </a:lnTo>
                                  <a:lnTo>
                                    <a:pt x="134" y="301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27700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23" y="265"/>
                              <a:ext cx="46" cy="106"/>
                            </a:xfrm>
                            <a:custGeom>
                              <a:avLst/>
                              <a:gdLst>
                                <a:gd name="T0" fmla="*/ 46 w 46"/>
                                <a:gd name="T1" fmla="*/ 0 h 106"/>
                                <a:gd name="T2" fmla="*/ 29 w 46"/>
                                <a:gd name="T3" fmla="*/ 11 h 106"/>
                                <a:gd name="T4" fmla="*/ 18 w 46"/>
                                <a:gd name="T5" fmla="*/ 23 h 106"/>
                                <a:gd name="T6" fmla="*/ 6 w 46"/>
                                <a:gd name="T7" fmla="*/ 37 h 106"/>
                                <a:gd name="T8" fmla="*/ 2 w 46"/>
                                <a:gd name="T9" fmla="*/ 54 h 106"/>
                                <a:gd name="T10" fmla="*/ 0 w 46"/>
                                <a:gd name="T11" fmla="*/ 75 h 106"/>
                                <a:gd name="T12" fmla="*/ 3 w 46"/>
                                <a:gd name="T13" fmla="*/ 106 h 10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</a:cxnLst>
                              <a:rect l="0" t="0" r="r" b="b"/>
                              <a:pathLst>
                                <a:path w="46" h="106">
                                  <a:moveTo>
                                    <a:pt x="46" y="0"/>
                                  </a:moveTo>
                                  <a:lnTo>
                                    <a:pt x="29" y="11"/>
                                  </a:lnTo>
                                  <a:lnTo>
                                    <a:pt x="18" y="23"/>
                                  </a:lnTo>
                                  <a:lnTo>
                                    <a:pt x="6" y="37"/>
                                  </a:lnTo>
                                  <a:lnTo>
                                    <a:pt x="2" y="54"/>
                                  </a:lnTo>
                                  <a:lnTo>
                                    <a:pt x="0" y="75"/>
                                  </a:lnTo>
                                  <a:lnTo>
                                    <a:pt x="3" y="106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27701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38"/>
                              <a:ext cx="80" cy="58"/>
                            </a:xfrm>
                            <a:custGeom>
                              <a:avLst/>
                              <a:gdLst>
                                <a:gd name="T0" fmla="*/ 80 w 80"/>
                                <a:gd name="T1" fmla="*/ 0 h 58"/>
                                <a:gd name="T2" fmla="*/ 61 w 80"/>
                                <a:gd name="T3" fmla="*/ 4 h 58"/>
                                <a:gd name="T4" fmla="*/ 43 w 80"/>
                                <a:gd name="T5" fmla="*/ 13 h 58"/>
                                <a:gd name="T6" fmla="*/ 28 w 80"/>
                                <a:gd name="T7" fmla="*/ 26 h 58"/>
                                <a:gd name="T8" fmla="*/ 10 w 80"/>
                                <a:gd name="T9" fmla="*/ 42 h 58"/>
                                <a:gd name="T10" fmla="*/ 0 w 80"/>
                                <a:gd name="T11" fmla="*/ 58 h 58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</a:cxnLst>
                              <a:rect l="0" t="0" r="r" b="b"/>
                              <a:pathLst>
                                <a:path w="80" h="58">
                                  <a:moveTo>
                                    <a:pt x="80" y="0"/>
                                  </a:moveTo>
                                  <a:lnTo>
                                    <a:pt x="61" y="4"/>
                                  </a:lnTo>
                                  <a:lnTo>
                                    <a:pt x="43" y="13"/>
                                  </a:lnTo>
                                  <a:lnTo>
                                    <a:pt x="28" y="26"/>
                                  </a:lnTo>
                                  <a:lnTo>
                                    <a:pt x="10" y="42"/>
                                  </a:lnTo>
                                  <a:lnTo>
                                    <a:pt x="0" y="58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sp>
                        <p:nvSpPr>
                          <p:cNvPr id="27702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03" y="1491"/>
                            <a:ext cx="219" cy="114"/>
                          </a:xfrm>
                          <a:custGeom>
                            <a:avLst/>
                            <a:gdLst>
                              <a:gd name="T0" fmla="*/ 0 w 219"/>
                              <a:gd name="T1" fmla="*/ 42 h 114"/>
                              <a:gd name="T2" fmla="*/ 8 w 219"/>
                              <a:gd name="T3" fmla="*/ 56 h 114"/>
                              <a:gd name="T4" fmla="*/ 22 w 219"/>
                              <a:gd name="T5" fmla="*/ 75 h 114"/>
                              <a:gd name="T6" fmla="*/ 37 w 219"/>
                              <a:gd name="T7" fmla="*/ 91 h 114"/>
                              <a:gd name="T8" fmla="*/ 54 w 219"/>
                              <a:gd name="T9" fmla="*/ 101 h 114"/>
                              <a:gd name="T10" fmla="*/ 75 w 219"/>
                              <a:gd name="T11" fmla="*/ 113 h 114"/>
                              <a:gd name="T12" fmla="*/ 101 w 219"/>
                              <a:gd name="T13" fmla="*/ 114 h 114"/>
                              <a:gd name="T14" fmla="*/ 122 w 219"/>
                              <a:gd name="T15" fmla="*/ 111 h 114"/>
                              <a:gd name="T16" fmla="*/ 142 w 219"/>
                              <a:gd name="T17" fmla="*/ 105 h 114"/>
                              <a:gd name="T18" fmla="*/ 163 w 219"/>
                              <a:gd name="T19" fmla="*/ 91 h 114"/>
                              <a:gd name="T20" fmla="*/ 178 w 219"/>
                              <a:gd name="T21" fmla="*/ 80 h 114"/>
                              <a:gd name="T22" fmla="*/ 191 w 219"/>
                              <a:gd name="T23" fmla="*/ 64 h 114"/>
                              <a:gd name="T24" fmla="*/ 201 w 219"/>
                              <a:gd name="T25" fmla="*/ 47 h 114"/>
                              <a:gd name="T26" fmla="*/ 210 w 219"/>
                              <a:gd name="T27" fmla="*/ 28 h 114"/>
                              <a:gd name="T28" fmla="*/ 219 w 219"/>
                              <a:gd name="T29" fmla="*/ 0 h 11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</a:cxnLst>
                            <a:rect l="0" t="0" r="r" b="b"/>
                            <a:pathLst>
                              <a:path w="219" h="114">
                                <a:moveTo>
                                  <a:pt x="0" y="42"/>
                                </a:moveTo>
                                <a:lnTo>
                                  <a:pt x="8" y="56"/>
                                </a:lnTo>
                                <a:lnTo>
                                  <a:pt x="22" y="75"/>
                                </a:lnTo>
                                <a:lnTo>
                                  <a:pt x="37" y="91"/>
                                </a:lnTo>
                                <a:lnTo>
                                  <a:pt x="54" y="101"/>
                                </a:lnTo>
                                <a:lnTo>
                                  <a:pt x="75" y="113"/>
                                </a:lnTo>
                                <a:lnTo>
                                  <a:pt x="101" y="114"/>
                                </a:lnTo>
                                <a:lnTo>
                                  <a:pt x="122" y="111"/>
                                </a:lnTo>
                                <a:lnTo>
                                  <a:pt x="142" y="105"/>
                                </a:lnTo>
                                <a:lnTo>
                                  <a:pt x="163" y="91"/>
                                </a:lnTo>
                                <a:lnTo>
                                  <a:pt x="178" y="80"/>
                                </a:lnTo>
                                <a:lnTo>
                                  <a:pt x="191" y="64"/>
                                </a:lnTo>
                                <a:lnTo>
                                  <a:pt x="201" y="47"/>
                                </a:lnTo>
                                <a:lnTo>
                                  <a:pt x="210" y="28"/>
                                </a:lnTo>
                                <a:lnTo>
                                  <a:pt x="219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03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71" y="1017"/>
                            <a:ext cx="219" cy="227"/>
                          </a:xfrm>
                          <a:custGeom>
                            <a:avLst/>
                            <a:gdLst>
                              <a:gd name="T0" fmla="*/ 0 w 219"/>
                              <a:gd name="T1" fmla="*/ 121 h 227"/>
                              <a:gd name="T2" fmla="*/ 13 w 219"/>
                              <a:gd name="T3" fmla="*/ 137 h 227"/>
                              <a:gd name="T4" fmla="*/ 24 w 219"/>
                              <a:gd name="T5" fmla="*/ 155 h 227"/>
                              <a:gd name="T6" fmla="*/ 44 w 219"/>
                              <a:gd name="T7" fmla="*/ 180 h 227"/>
                              <a:gd name="T8" fmla="*/ 64 w 219"/>
                              <a:gd name="T9" fmla="*/ 203 h 227"/>
                              <a:gd name="T10" fmla="*/ 87 w 219"/>
                              <a:gd name="T11" fmla="*/ 219 h 227"/>
                              <a:gd name="T12" fmla="*/ 108 w 219"/>
                              <a:gd name="T13" fmla="*/ 227 h 227"/>
                              <a:gd name="T14" fmla="*/ 134 w 219"/>
                              <a:gd name="T15" fmla="*/ 225 h 227"/>
                              <a:gd name="T16" fmla="*/ 155 w 219"/>
                              <a:gd name="T17" fmla="*/ 219 h 227"/>
                              <a:gd name="T18" fmla="*/ 176 w 219"/>
                              <a:gd name="T19" fmla="*/ 209 h 227"/>
                              <a:gd name="T20" fmla="*/ 191 w 219"/>
                              <a:gd name="T21" fmla="*/ 199 h 227"/>
                              <a:gd name="T22" fmla="*/ 206 w 219"/>
                              <a:gd name="T23" fmla="*/ 185 h 227"/>
                              <a:gd name="T24" fmla="*/ 219 w 219"/>
                              <a:gd name="T25" fmla="*/ 158 h 227"/>
                              <a:gd name="T26" fmla="*/ 219 w 219"/>
                              <a:gd name="T27" fmla="*/ 131 h 227"/>
                              <a:gd name="T28" fmla="*/ 216 w 219"/>
                              <a:gd name="T29" fmla="*/ 100 h 227"/>
                              <a:gd name="T30" fmla="*/ 209 w 219"/>
                              <a:gd name="T31" fmla="*/ 78 h 227"/>
                              <a:gd name="T32" fmla="*/ 198 w 219"/>
                              <a:gd name="T33" fmla="*/ 54 h 227"/>
                              <a:gd name="T34" fmla="*/ 185 w 219"/>
                              <a:gd name="T35" fmla="*/ 29 h 227"/>
                              <a:gd name="T36" fmla="*/ 167 w 219"/>
                              <a:gd name="T37" fmla="*/ 0 h 22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</a:cxnLst>
                            <a:rect l="0" t="0" r="r" b="b"/>
                            <a:pathLst>
                              <a:path w="219" h="227">
                                <a:moveTo>
                                  <a:pt x="0" y="121"/>
                                </a:moveTo>
                                <a:lnTo>
                                  <a:pt x="13" y="137"/>
                                </a:lnTo>
                                <a:lnTo>
                                  <a:pt x="24" y="155"/>
                                </a:lnTo>
                                <a:lnTo>
                                  <a:pt x="44" y="180"/>
                                </a:lnTo>
                                <a:lnTo>
                                  <a:pt x="64" y="203"/>
                                </a:lnTo>
                                <a:lnTo>
                                  <a:pt x="87" y="219"/>
                                </a:lnTo>
                                <a:lnTo>
                                  <a:pt x="108" y="227"/>
                                </a:lnTo>
                                <a:lnTo>
                                  <a:pt x="134" y="225"/>
                                </a:lnTo>
                                <a:lnTo>
                                  <a:pt x="155" y="219"/>
                                </a:lnTo>
                                <a:lnTo>
                                  <a:pt x="176" y="209"/>
                                </a:lnTo>
                                <a:lnTo>
                                  <a:pt x="191" y="199"/>
                                </a:lnTo>
                                <a:lnTo>
                                  <a:pt x="206" y="185"/>
                                </a:lnTo>
                                <a:lnTo>
                                  <a:pt x="219" y="158"/>
                                </a:lnTo>
                                <a:lnTo>
                                  <a:pt x="219" y="131"/>
                                </a:lnTo>
                                <a:lnTo>
                                  <a:pt x="216" y="100"/>
                                </a:lnTo>
                                <a:lnTo>
                                  <a:pt x="209" y="78"/>
                                </a:lnTo>
                                <a:lnTo>
                                  <a:pt x="198" y="54"/>
                                </a:lnTo>
                                <a:lnTo>
                                  <a:pt x="185" y="29"/>
                                </a:lnTo>
                                <a:lnTo>
                                  <a:pt x="167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04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06" y="773"/>
                            <a:ext cx="84" cy="232"/>
                          </a:xfrm>
                          <a:custGeom>
                            <a:avLst/>
                            <a:gdLst>
                              <a:gd name="T0" fmla="*/ 2 w 84"/>
                              <a:gd name="T1" fmla="*/ 0 h 232"/>
                              <a:gd name="T2" fmla="*/ 46 w 84"/>
                              <a:gd name="T3" fmla="*/ 62 h 232"/>
                              <a:gd name="T4" fmla="*/ 74 w 84"/>
                              <a:gd name="T5" fmla="*/ 103 h 232"/>
                              <a:gd name="T6" fmla="*/ 80 w 84"/>
                              <a:gd name="T7" fmla="*/ 125 h 232"/>
                              <a:gd name="T8" fmla="*/ 84 w 84"/>
                              <a:gd name="T9" fmla="*/ 143 h 232"/>
                              <a:gd name="T10" fmla="*/ 79 w 84"/>
                              <a:gd name="T11" fmla="*/ 182 h 232"/>
                              <a:gd name="T12" fmla="*/ 67 w 84"/>
                              <a:gd name="T13" fmla="*/ 208 h 232"/>
                              <a:gd name="T14" fmla="*/ 51 w 84"/>
                              <a:gd name="T15" fmla="*/ 224 h 232"/>
                              <a:gd name="T16" fmla="*/ 26 w 84"/>
                              <a:gd name="T17" fmla="*/ 232 h 232"/>
                              <a:gd name="T18" fmla="*/ 0 w 84"/>
                              <a:gd name="T19" fmla="*/ 228 h 232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84" h="232">
                                <a:moveTo>
                                  <a:pt x="2" y="0"/>
                                </a:moveTo>
                                <a:lnTo>
                                  <a:pt x="46" y="62"/>
                                </a:lnTo>
                                <a:lnTo>
                                  <a:pt x="74" y="103"/>
                                </a:lnTo>
                                <a:lnTo>
                                  <a:pt x="80" y="125"/>
                                </a:lnTo>
                                <a:lnTo>
                                  <a:pt x="84" y="143"/>
                                </a:lnTo>
                                <a:lnTo>
                                  <a:pt x="79" y="182"/>
                                </a:lnTo>
                                <a:lnTo>
                                  <a:pt x="67" y="208"/>
                                </a:lnTo>
                                <a:lnTo>
                                  <a:pt x="51" y="224"/>
                                </a:lnTo>
                                <a:lnTo>
                                  <a:pt x="26" y="232"/>
                                </a:lnTo>
                                <a:lnTo>
                                  <a:pt x="0" y="228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05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54" y="620"/>
                            <a:ext cx="533" cy="335"/>
                          </a:xfrm>
                          <a:custGeom>
                            <a:avLst/>
                            <a:gdLst>
                              <a:gd name="T0" fmla="*/ 0 w 533"/>
                              <a:gd name="T1" fmla="*/ 137 h 335"/>
                              <a:gd name="T2" fmla="*/ 0 w 533"/>
                              <a:gd name="T3" fmla="*/ 114 h 335"/>
                              <a:gd name="T4" fmla="*/ 3 w 533"/>
                              <a:gd name="T5" fmla="*/ 93 h 335"/>
                              <a:gd name="T6" fmla="*/ 11 w 533"/>
                              <a:gd name="T7" fmla="*/ 73 h 335"/>
                              <a:gd name="T8" fmla="*/ 24 w 533"/>
                              <a:gd name="T9" fmla="*/ 54 h 335"/>
                              <a:gd name="T10" fmla="*/ 45 w 533"/>
                              <a:gd name="T11" fmla="*/ 36 h 335"/>
                              <a:gd name="T12" fmla="*/ 67 w 533"/>
                              <a:gd name="T13" fmla="*/ 19 h 335"/>
                              <a:gd name="T14" fmla="*/ 96 w 533"/>
                              <a:gd name="T15" fmla="*/ 6 h 335"/>
                              <a:gd name="T16" fmla="*/ 124 w 533"/>
                              <a:gd name="T17" fmla="*/ 0 h 335"/>
                              <a:gd name="T18" fmla="*/ 155 w 533"/>
                              <a:gd name="T19" fmla="*/ 3 h 335"/>
                              <a:gd name="T20" fmla="*/ 184 w 533"/>
                              <a:gd name="T21" fmla="*/ 14 h 335"/>
                              <a:gd name="T22" fmla="*/ 217 w 533"/>
                              <a:gd name="T23" fmla="*/ 37 h 335"/>
                              <a:gd name="T24" fmla="*/ 255 w 533"/>
                              <a:gd name="T25" fmla="*/ 65 h 335"/>
                              <a:gd name="T26" fmla="*/ 278 w 533"/>
                              <a:gd name="T27" fmla="*/ 81 h 335"/>
                              <a:gd name="T28" fmla="*/ 320 w 533"/>
                              <a:gd name="T29" fmla="*/ 129 h 335"/>
                              <a:gd name="T30" fmla="*/ 353 w 533"/>
                              <a:gd name="T31" fmla="*/ 162 h 335"/>
                              <a:gd name="T32" fmla="*/ 377 w 533"/>
                              <a:gd name="T33" fmla="*/ 188 h 335"/>
                              <a:gd name="T34" fmla="*/ 405 w 533"/>
                              <a:gd name="T35" fmla="*/ 209 h 335"/>
                              <a:gd name="T36" fmla="*/ 439 w 533"/>
                              <a:gd name="T37" fmla="*/ 237 h 335"/>
                              <a:gd name="T38" fmla="*/ 488 w 533"/>
                              <a:gd name="T39" fmla="*/ 282 h 335"/>
                              <a:gd name="T40" fmla="*/ 533 w 533"/>
                              <a:gd name="T41" fmla="*/ 335 h 335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</a:cxnLst>
                            <a:rect l="0" t="0" r="r" b="b"/>
                            <a:pathLst>
                              <a:path w="533" h="335">
                                <a:moveTo>
                                  <a:pt x="0" y="137"/>
                                </a:moveTo>
                                <a:lnTo>
                                  <a:pt x="0" y="114"/>
                                </a:lnTo>
                                <a:lnTo>
                                  <a:pt x="3" y="93"/>
                                </a:lnTo>
                                <a:lnTo>
                                  <a:pt x="11" y="73"/>
                                </a:lnTo>
                                <a:lnTo>
                                  <a:pt x="24" y="54"/>
                                </a:lnTo>
                                <a:lnTo>
                                  <a:pt x="45" y="36"/>
                                </a:lnTo>
                                <a:lnTo>
                                  <a:pt x="67" y="19"/>
                                </a:lnTo>
                                <a:lnTo>
                                  <a:pt x="96" y="6"/>
                                </a:lnTo>
                                <a:lnTo>
                                  <a:pt x="124" y="0"/>
                                </a:lnTo>
                                <a:lnTo>
                                  <a:pt x="155" y="3"/>
                                </a:lnTo>
                                <a:lnTo>
                                  <a:pt x="184" y="14"/>
                                </a:lnTo>
                                <a:lnTo>
                                  <a:pt x="217" y="37"/>
                                </a:lnTo>
                                <a:lnTo>
                                  <a:pt x="255" y="65"/>
                                </a:lnTo>
                                <a:lnTo>
                                  <a:pt x="278" y="81"/>
                                </a:lnTo>
                                <a:lnTo>
                                  <a:pt x="320" y="129"/>
                                </a:lnTo>
                                <a:lnTo>
                                  <a:pt x="353" y="162"/>
                                </a:lnTo>
                                <a:lnTo>
                                  <a:pt x="377" y="188"/>
                                </a:lnTo>
                                <a:lnTo>
                                  <a:pt x="405" y="209"/>
                                </a:lnTo>
                                <a:lnTo>
                                  <a:pt x="439" y="237"/>
                                </a:lnTo>
                                <a:lnTo>
                                  <a:pt x="488" y="282"/>
                                </a:lnTo>
                                <a:lnTo>
                                  <a:pt x="533" y="33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06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39" y="675"/>
                            <a:ext cx="116" cy="175"/>
                          </a:xfrm>
                          <a:custGeom>
                            <a:avLst/>
                            <a:gdLst>
                              <a:gd name="T0" fmla="*/ 68 w 116"/>
                              <a:gd name="T1" fmla="*/ 0 h 175"/>
                              <a:gd name="T2" fmla="*/ 86 w 116"/>
                              <a:gd name="T3" fmla="*/ 28 h 175"/>
                              <a:gd name="T4" fmla="*/ 103 w 116"/>
                              <a:gd name="T5" fmla="*/ 56 h 175"/>
                              <a:gd name="T6" fmla="*/ 112 w 116"/>
                              <a:gd name="T7" fmla="*/ 82 h 175"/>
                              <a:gd name="T8" fmla="*/ 116 w 116"/>
                              <a:gd name="T9" fmla="*/ 111 h 175"/>
                              <a:gd name="T10" fmla="*/ 116 w 116"/>
                              <a:gd name="T11" fmla="*/ 136 h 175"/>
                              <a:gd name="T12" fmla="*/ 101 w 116"/>
                              <a:gd name="T13" fmla="*/ 159 h 175"/>
                              <a:gd name="T14" fmla="*/ 91 w 116"/>
                              <a:gd name="T15" fmla="*/ 170 h 175"/>
                              <a:gd name="T16" fmla="*/ 68 w 116"/>
                              <a:gd name="T17" fmla="*/ 175 h 175"/>
                              <a:gd name="T18" fmla="*/ 44 w 116"/>
                              <a:gd name="T19" fmla="*/ 175 h 175"/>
                              <a:gd name="T20" fmla="*/ 23 w 116"/>
                              <a:gd name="T21" fmla="*/ 169 h 175"/>
                              <a:gd name="T22" fmla="*/ 0 w 116"/>
                              <a:gd name="T23" fmla="*/ 152 h 175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</a:cxnLst>
                            <a:rect l="0" t="0" r="r" b="b"/>
                            <a:pathLst>
                              <a:path w="116" h="175">
                                <a:moveTo>
                                  <a:pt x="68" y="0"/>
                                </a:moveTo>
                                <a:lnTo>
                                  <a:pt x="86" y="28"/>
                                </a:lnTo>
                                <a:lnTo>
                                  <a:pt x="103" y="56"/>
                                </a:lnTo>
                                <a:lnTo>
                                  <a:pt x="112" y="82"/>
                                </a:lnTo>
                                <a:lnTo>
                                  <a:pt x="116" y="111"/>
                                </a:lnTo>
                                <a:lnTo>
                                  <a:pt x="116" y="136"/>
                                </a:lnTo>
                                <a:lnTo>
                                  <a:pt x="101" y="159"/>
                                </a:lnTo>
                                <a:lnTo>
                                  <a:pt x="91" y="170"/>
                                </a:lnTo>
                                <a:lnTo>
                                  <a:pt x="68" y="175"/>
                                </a:lnTo>
                                <a:lnTo>
                                  <a:pt x="44" y="175"/>
                                </a:lnTo>
                                <a:lnTo>
                                  <a:pt x="23" y="169"/>
                                </a:lnTo>
                                <a:lnTo>
                                  <a:pt x="0" y="152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07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3" y="1050"/>
                            <a:ext cx="364" cy="387"/>
                          </a:xfrm>
                          <a:custGeom>
                            <a:avLst/>
                            <a:gdLst>
                              <a:gd name="T0" fmla="*/ 364 w 364"/>
                              <a:gd name="T1" fmla="*/ 0 h 387"/>
                              <a:gd name="T2" fmla="*/ 361 w 364"/>
                              <a:gd name="T3" fmla="*/ 31 h 387"/>
                              <a:gd name="T4" fmla="*/ 358 w 364"/>
                              <a:gd name="T5" fmla="*/ 58 h 387"/>
                              <a:gd name="T6" fmla="*/ 350 w 364"/>
                              <a:gd name="T7" fmla="*/ 85 h 387"/>
                              <a:gd name="T8" fmla="*/ 340 w 364"/>
                              <a:gd name="T9" fmla="*/ 112 h 387"/>
                              <a:gd name="T10" fmla="*/ 325 w 364"/>
                              <a:gd name="T11" fmla="*/ 147 h 387"/>
                              <a:gd name="T12" fmla="*/ 310 w 364"/>
                              <a:gd name="T13" fmla="*/ 171 h 387"/>
                              <a:gd name="T14" fmla="*/ 291 w 364"/>
                              <a:gd name="T15" fmla="*/ 197 h 387"/>
                              <a:gd name="T16" fmla="*/ 265 w 364"/>
                              <a:gd name="T17" fmla="*/ 217 h 387"/>
                              <a:gd name="T18" fmla="*/ 240 w 364"/>
                              <a:gd name="T19" fmla="*/ 233 h 387"/>
                              <a:gd name="T20" fmla="*/ 214 w 364"/>
                              <a:gd name="T21" fmla="*/ 243 h 387"/>
                              <a:gd name="T22" fmla="*/ 186 w 364"/>
                              <a:gd name="T23" fmla="*/ 253 h 387"/>
                              <a:gd name="T24" fmla="*/ 149 w 364"/>
                              <a:gd name="T25" fmla="*/ 266 h 387"/>
                              <a:gd name="T26" fmla="*/ 134 w 364"/>
                              <a:gd name="T27" fmla="*/ 292 h 387"/>
                              <a:gd name="T28" fmla="*/ 121 w 364"/>
                              <a:gd name="T29" fmla="*/ 305 h 387"/>
                              <a:gd name="T30" fmla="*/ 88 w 364"/>
                              <a:gd name="T31" fmla="*/ 318 h 387"/>
                              <a:gd name="T32" fmla="*/ 54 w 364"/>
                              <a:gd name="T33" fmla="*/ 331 h 387"/>
                              <a:gd name="T34" fmla="*/ 19 w 364"/>
                              <a:gd name="T35" fmla="*/ 348 h 387"/>
                              <a:gd name="T36" fmla="*/ 0 w 364"/>
                              <a:gd name="T37" fmla="*/ 387 h 38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</a:cxnLst>
                            <a:rect l="0" t="0" r="r" b="b"/>
                            <a:pathLst>
                              <a:path w="364" h="387">
                                <a:moveTo>
                                  <a:pt x="364" y="0"/>
                                </a:moveTo>
                                <a:lnTo>
                                  <a:pt x="361" y="31"/>
                                </a:lnTo>
                                <a:lnTo>
                                  <a:pt x="358" y="58"/>
                                </a:lnTo>
                                <a:lnTo>
                                  <a:pt x="350" y="85"/>
                                </a:lnTo>
                                <a:lnTo>
                                  <a:pt x="340" y="112"/>
                                </a:lnTo>
                                <a:lnTo>
                                  <a:pt x="325" y="147"/>
                                </a:lnTo>
                                <a:lnTo>
                                  <a:pt x="310" y="171"/>
                                </a:lnTo>
                                <a:lnTo>
                                  <a:pt x="291" y="197"/>
                                </a:lnTo>
                                <a:lnTo>
                                  <a:pt x="265" y="217"/>
                                </a:lnTo>
                                <a:lnTo>
                                  <a:pt x="240" y="233"/>
                                </a:lnTo>
                                <a:lnTo>
                                  <a:pt x="214" y="243"/>
                                </a:lnTo>
                                <a:lnTo>
                                  <a:pt x="186" y="253"/>
                                </a:lnTo>
                                <a:lnTo>
                                  <a:pt x="149" y="266"/>
                                </a:lnTo>
                                <a:lnTo>
                                  <a:pt x="134" y="292"/>
                                </a:lnTo>
                                <a:lnTo>
                                  <a:pt x="121" y="305"/>
                                </a:lnTo>
                                <a:lnTo>
                                  <a:pt x="88" y="318"/>
                                </a:lnTo>
                                <a:lnTo>
                                  <a:pt x="54" y="331"/>
                                </a:lnTo>
                                <a:lnTo>
                                  <a:pt x="19" y="348"/>
                                </a:lnTo>
                                <a:lnTo>
                                  <a:pt x="0" y="387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08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15" y="84"/>
                            <a:ext cx="403" cy="76"/>
                          </a:xfrm>
                          <a:custGeom>
                            <a:avLst/>
                            <a:gdLst>
                              <a:gd name="T0" fmla="*/ 0 w 403"/>
                              <a:gd name="T1" fmla="*/ 76 h 76"/>
                              <a:gd name="T2" fmla="*/ 39 w 403"/>
                              <a:gd name="T3" fmla="*/ 47 h 76"/>
                              <a:gd name="T4" fmla="*/ 75 w 403"/>
                              <a:gd name="T5" fmla="*/ 29 h 76"/>
                              <a:gd name="T6" fmla="*/ 137 w 403"/>
                              <a:gd name="T7" fmla="*/ 9 h 76"/>
                              <a:gd name="T8" fmla="*/ 193 w 403"/>
                              <a:gd name="T9" fmla="*/ 1 h 76"/>
                              <a:gd name="T10" fmla="*/ 242 w 403"/>
                              <a:gd name="T11" fmla="*/ 0 h 76"/>
                              <a:gd name="T12" fmla="*/ 287 w 403"/>
                              <a:gd name="T13" fmla="*/ 4 h 76"/>
                              <a:gd name="T14" fmla="*/ 332 w 403"/>
                              <a:gd name="T15" fmla="*/ 19 h 76"/>
                              <a:gd name="T16" fmla="*/ 368 w 403"/>
                              <a:gd name="T17" fmla="*/ 36 h 76"/>
                              <a:gd name="T18" fmla="*/ 403 w 403"/>
                              <a:gd name="T19" fmla="*/ 65 h 76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403" h="76">
                                <a:moveTo>
                                  <a:pt x="0" y="76"/>
                                </a:moveTo>
                                <a:lnTo>
                                  <a:pt x="39" y="47"/>
                                </a:lnTo>
                                <a:lnTo>
                                  <a:pt x="75" y="29"/>
                                </a:lnTo>
                                <a:lnTo>
                                  <a:pt x="137" y="9"/>
                                </a:lnTo>
                                <a:lnTo>
                                  <a:pt x="193" y="1"/>
                                </a:lnTo>
                                <a:lnTo>
                                  <a:pt x="242" y="0"/>
                                </a:lnTo>
                                <a:lnTo>
                                  <a:pt x="287" y="4"/>
                                </a:lnTo>
                                <a:lnTo>
                                  <a:pt x="332" y="19"/>
                                </a:lnTo>
                                <a:lnTo>
                                  <a:pt x="368" y="36"/>
                                </a:lnTo>
                                <a:lnTo>
                                  <a:pt x="403" y="6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09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06" y="0"/>
                            <a:ext cx="222" cy="80"/>
                          </a:xfrm>
                          <a:custGeom>
                            <a:avLst/>
                            <a:gdLst>
                              <a:gd name="T0" fmla="*/ 0 w 222"/>
                              <a:gd name="T1" fmla="*/ 5 h 80"/>
                              <a:gd name="T2" fmla="*/ 29 w 222"/>
                              <a:gd name="T3" fmla="*/ 3 h 80"/>
                              <a:gd name="T4" fmla="*/ 56 w 222"/>
                              <a:gd name="T5" fmla="*/ 0 h 80"/>
                              <a:gd name="T6" fmla="*/ 96 w 222"/>
                              <a:gd name="T7" fmla="*/ 7 h 80"/>
                              <a:gd name="T8" fmla="*/ 127 w 222"/>
                              <a:gd name="T9" fmla="*/ 17 h 80"/>
                              <a:gd name="T10" fmla="*/ 160 w 222"/>
                              <a:gd name="T11" fmla="*/ 33 h 80"/>
                              <a:gd name="T12" fmla="*/ 193 w 222"/>
                              <a:gd name="T13" fmla="*/ 53 h 80"/>
                              <a:gd name="T14" fmla="*/ 222 w 222"/>
                              <a:gd name="T15" fmla="*/ 80 h 80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</a:cxnLst>
                            <a:rect l="0" t="0" r="r" b="b"/>
                            <a:pathLst>
                              <a:path w="222" h="80">
                                <a:moveTo>
                                  <a:pt x="0" y="5"/>
                                </a:moveTo>
                                <a:lnTo>
                                  <a:pt x="29" y="3"/>
                                </a:lnTo>
                                <a:lnTo>
                                  <a:pt x="56" y="0"/>
                                </a:lnTo>
                                <a:lnTo>
                                  <a:pt x="96" y="7"/>
                                </a:lnTo>
                                <a:lnTo>
                                  <a:pt x="127" y="17"/>
                                </a:lnTo>
                                <a:lnTo>
                                  <a:pt x="160" y="33"/>
                                </a:lnTo>
                                <a:lnTo>
                                  <a:pt x="193" y="53"/>
                                </a:lnTo>
                                <a:lnTo>
                                  <a:pt x="222" y="8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27710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180"/>
                            <a:ext cx="416" cy="214"/>
                          </a:xfrm>
                          <a:custGeom>
                            <a:avLst/>
                            <a:gdLst>
                              <a:gd name="T0" fmla="*/ 0 w 416"/>
                              <a:gd name="T1" fmla="*/ 214 h 214"/>
                              <a:gd name="T2" fmla="*/ 50 w 416"/>
                              <a:gd name="T3" fmla="*/ 175 h 214"/>
                              <a:gd name="T4" fmla="*/ 82 w 416"/>
                              <a:gd name="T5" fmla="*/ 149 h 214"/>
                              <a:gd name="T6" fmla="*/ 107 w 416"/>
                              <a:gd name="T7" fmla="*/ 121 h 214"/>
                              <a:gd name="T8" fmla="*/ 126 w 416"/>
                              <a:gd name="T9" fmla="*/ 96 h 214"/>
                              <a:gd name="T10" fmla="*/ 146 w 416"/>
                              <a:gd name="T11" fmla="*/ 72 h 214"/>
                              <a:gd name="T12" fmla="*/ 172 w 416"/>
                              <a:gd name="T13" fmla="*/ 51 h 214"/>
                              <a:gd name="T14" fmla="*/ 195 w 416"/>
                              <a:gd name="T15" fmla="*/ 33 h 214"/>
                              <a:gd name="T16" fmla="*/ 224 w 416"/>
                              <a:gd name="T17" fmla="*/ 18 h 214"/>
                              <a:gd name="T18" fmla="*/ 254 w 416"/>
                              <a:gd name="T19" fmla="*/ 7 h 214"/>
                              <a:gd name="T20" fmla="*/ 287 w 416"/>
                              <a:gd name="T21" fmla="*/ 2 h 214"/>
                              <a:gd name="T22" fmla="*/ 332 w 416"/>
                              <a:gd name="T23" fmla="*/ 0 h 214"/>
                              <a:gd name="T24" fmla="*/ 416 w 416"/>
                              <a:gd name="T25" fmla="*/ 3 h 21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</a:cxnLst>
                            <a:rect l="0" t="0" r="r" b="b"/>
                            <a:pathLst>
                              <a:path w="416" h="214">
                                <a:moveTo>
                                  <a:pt x="0" y="214"/>
                                </a:moveTo>
                                <a:lnTo>
                                  <a:pt x="50" y="175"/>
                                </a:lnTo>
                                <a:lnTo>
                                  <a:pt x="82" y="149"/>
                                </a:lnTo>
                                <a:lnTo>
                                  <a:pt x="107" y="121"/>
                                </a:lnTo>
                                <a:lnTo>
                                  <a:pt x="126" y="96"/>
                                </a:lnTo>
                                <a:lnTo>
                                  <a:pt x="146" y="72"/>
                                </a:lnTo>
                                <a:lnTo>
                                  <a:pt x="172" y="51"/>
                                </a:lnTo>
                                <a:lnTo>
                                  <a:pt x="195" y="33"/>
                                </a:lnTo>
                                <a:lnTo>
                                  <a:pt x="224" y="18"/>
                                </a:lnTo>
                                <a:lnTo>
                                  <a:pt x="254" y="7"/>
                                </a:lnTo>
                                <a:lnTo>
                                  <a:pt x="287" y="2"/>
                                </a:lnTo>
                                <a:lnTo>
                                  <a:pt x="332" y="0"/>
                                </a:lnTo>
                                <a:lnTo>
                                  <a:pt x="416" y="3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27711" name="未知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1829"/>
                          <a:ext cx="128" cy="232"/>
                        </a:xfrm>
                        <a:custGeom>
                          <a:avLst/>
                          <a:gdLst>
                            <a:gd name="T0" fmla="*/ 72 w 128"/>
                            <a:gd name="T1" fmla="*/ 0 h 232"/>
                            <a:gd name="T2" fmla="*/ 89 w 128"/>
                            <a:gd name="T3" fmla="*/ 4 h 232"/>
                            <a:gd name="T4" fmla="*/ 108 w 128"/>
                            <a:gd name="T5" fmla="*/ 17 h 232"/>
                            <a:gd name="T6" fmla="*/ 123 w 128"/>
                            <a:gd name="T7" fmla="*/ 33 h 232"/>
                            <a:gd name="T8" fmla="*/ 128 w 128"/>
                            <a:gd name="T9" fmla="*/ 48 h 232"/>
                            <a:gd name="T10" fmla="*/ 123 w 128"/>
                            <a:gd name="T11" fmla="*/ 85 h 232"/>
                            <a:gd name="T12" fmla="*/ 115 w 128"/>
                            <a:gd name="T13" fmla="*/ 107 h 232"/>
                            <a:gd name="T14" fmla="*/ 97 w 128"/>
                            <a:gd name="T15" fmla="*/ 141 h 232"/>
                            <a:gd name="T16" fmla="*/ 74 w 128"/>
                            <a:gd name="T17" fmla="*/ 169 h 232"/>
                            <a:gd name="T18" fmla="*/ 56 w 128"/>
                            <a:gd name="T19" fmla="*/ 188 h 232"/>
                            <a:gd name="T20" fmla="*/ 35 w 128"/>
                            <a:gd name="T21" fmla="*/ 206 h 232"/>
                            <a:gd name="T22" fmla="*/ 0 w 128"/>
                            <a:gd name="T23" fmla="*/ 232 h 23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</a:cxnLst>
                          <a:rect l="0" t="0" r="r" b="b"/>
                          <a:pathLst>
                            <a:path w="128" h="232">
                              <a:moveTo>
                                <a:pt x="72" y="0"/>
                              </a:moveTo>
                              <a:lnTo>
                                <a:pt x="89" y="4"/>
                              </a:lnTo>
                              <a:lnTo>
                                <a:pt x="108" y="17"/>
                              </a:lnTo>
                              <a:lnTo>
                                <a:pt x="123" y="33"/>
                              </a:lnTo>
                              <a:lnTo>
                                <a:pt x="128" y="48"/>
                              </a:lnTo>
                              <a:lnTo>
                                <a:pt x="123" y="85"/>
                              </a:lnTo>
                              <a:lnTo>
                                <a:pt x="115" y="107"/>
                              </a:lnTo>
                              <a:lnTo>
                                <a:pt x="97" y="141"/>
                              </a:lnTo>
                              <a:lnTo>
                                <a:pt x="74" y="169"/>
                              </a:lnTo>
                              <a:lnTo>
                                <a:pt x="56" y="188"/>
                              </a:lnTo>
                              <a:lnTo>
                                <a:pt x="35" y="206"/>
                              </a:lnTo>
                              <a:lnTo>
                                <a:pt x="0" y="232"/>
                              </a:lnTo>
                            </a:path>
                          </a:pathLst>
                        </a:custGeom>
                        <a:noFill/>
                        <a:ln w="825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27712" name="未知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93" y="448"/>
                      <a:ext cx="46" cy="280"/>
                    </a:xfrm>
                    <a:custGeom>
                      <a:avLst/>
                      <a:gdLst>
                        <a:gd name="T0" fmla="*/ 11 w 46"/>
                        <a:gd name="T1" fmla="*/ 0 h 280"/>
                        <a:gd name="T2" fmla="*/ 28 w 46"/>
                        <a:gd name="T3" fmla="*/ 47 h 280"/>
                        <a:gd name="T4" fmla="*/ 37 w 46"/>
                        <a:gd name="T5" fmla="*/ 82 h 280"/>
                        <a:gd name="T6" fmla="*/ 41 w 46"/>
                        <a:gd name="T7" fmla="*/ 103 h 280"/>
                        <a:gd name="T8" fmla="*/ 46 w 46"/>
                        <a:gd name="T9" fmla="*/ 132 h 280"/>
                        <a:gd name="T10" fmla="*/ 46 w 46"/>
                        <a:gd name="T11" fmla="*/ 170 h 280"/>
                        <a:gd name="T12" fmla="*/ 42 w 46"/>
                        <a:gd name="T13" fmla="*/ 195 h 280"/>
                        <a:gd name="T14" fmla="*/ 37 w 46"/>
                        <a:gd name="T15" fmla="*/ 214 h 280"/>
                        <a:gd name="T16" fmla="*/ 29 w 46"/>
                        <a:gd name="T17" fmla="*/ 231 h 280"/>
                        <a:gd name="T18" fmla="*/ 15 w 46"/>
                        <a:gd name="T19" fmla="*/ 257 h 280"/>
                        <a:gd name="T20" fmla="*/ 0 w 46"/>
                        <a:gd name="T21" fmla="*/ 280 h 2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46" h="280">
                          <a:moveTo>
                            <a:pt x="11" y="0"/>
                          </a:moveTo>
                          <a:lnTo>
                            <a:pt x="28" y="47"/>
                          </a:lnTo>
                          <a:lnTo>
                            <a:pt x="37" y="82"/>
                          </a:lnTo>
                          <a:lnTo>
                            <a:pt x="41" y="103"/>
                          </a:lnTo>
                          <a:lnTo>
                            <a:pt x="46" y="132"/>
                          </a:lnTo>
                          <a:lnTo>
                            <a:pt x="46" y="170"/>
                          </a:lnTo>
                          <a:lnTo>
                            <a:pt x="42" y="195"/>
                          </a:lnTo>
                          <a:lnTo>
                            <a:pt x="37" y="214"/>
                          </a:lnTo>
                          <a:lnTo>
                            <a:pt x="29" y="231"/>
                          </a:lnTo>
                          <a:lnTo>
                            <a:pt x="15" y="257"/>
                          </a:lnTo>
                          <a:lnTo>
                            <a:pt x="0" y="280"/>
                          </a:lnTo>
                        </a:path>
                      </a:pathLst>
                    </a:custGeom>
                    <a:noFill/>
                    <a:ln w="825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7713" name="Group 66"/>
              <p:cNvGrpSpPr>
                <a:grpSpLocks/>
              </p:cNvGrpSpPr>
              <p:nvPr/>
            </p:nvGrpSpPr>
            <p:grpSpPr bwMode="auto">
              <a:xfrm>
                <a:off x="844" y="0"/>
                <a:ext cx="1631" cy="1048"/>
                <a:chOff x="0" y="0"/>
                <a:chExt cx="1631" cy="1048"/>
              </a:xfrm>
            </p:grpSpPr>
            <p:sp>
              <p:nvSpPr>
                <p:cNvPr id="27714" name="未知"/>
                <p:cNvSpPr>
                  <a:spLocks noChangeArrowheads="1"/>
                </p:cNvSpPr>
                <p:nvPr/>
              </p:nvSpPr>
              <p:spPr bwMode="auto">
                <a:xfrm>
                  <a:off x="37" y="546"/>
                  <a:ext cx="1318" cy="502"/>
                </a:xfrm>
                <a:custGeom>
                  <a:avLst/>
                  <a:gdLst>
                    <a:gd name="T0" fmla="*/ 16 w 1318"/>
                    <a:gd name="T1" fmla="*/ 9 h 502"/>
                    <a:gd name="T2" fmla="*/ 31 w 1318"/>
                    <a:gd name="T3" fmla="*/ 55 h 502"/>
                    <a:gd name="T4" fmla="*/ 0 w 1318"/>
                    <a:gd name="T5" fmla="*/ 361 h 502"/>
                    <a:gd name="T6" fmla="*/ 129 w 1318"/>
                    <a:gd name="T7" fmla="*/ 345 h 502"/>
                    <a:gd name="T8" fmla="*/ 234 w 1318"/>
                    <a:gd name="T9" fmla="*/ 335 h 502"/>
                    <a:gd name="T10" fmla="*/ 397 w 1318"/>
                    <a:gd name="T11" fmla="*/ 333 h 502"/>
                    <a:gd name="T12" fmla="*/ 548 w 1318"/>
                    <a:gd name="T13" fmla="*/ 338 h 502"/>
                    <a:gd name="T14" fmla="*/ 633 w 1318"/>
                    <a:gd name="T15" fmla="*/ 343 h 502"/>
                    <a:gd name="T16" fmla="*/ 791 w 1318"/>
                    <a:gd name="T17" fmla="*/ 367 h 502"/>
                    <a:gd name="T18" fmla="*/ 904 w 1318"/>
                    <a:gd name="T19" fmla="*/ 389 h 502"/>
                    <a:gd name="T20" fmla="*/ 976 w 1318"/>
                    <a:gd name="T21" fmla="*/ 403 h 502"/>
                    <a:gd name="T22" fmla="*/ 1048 w 1318"/>
                    <a:gd name="T23" fmla="*/ 425 h 502"/>
                    <a:gd name="T24" fmla="*/ 1141 w 1318"/>
                    <a:gd name="T25" fmla="*/ 462 h 502"/>
                    <a:gd name="T26" fmla="*/ 1185 w 1318"/>
                    <a:gd name="T27" fmla="*/ 484 h 502"/>
                    <a:gd name="T28" fmla="*/ 1216 w 1318"/>
                    <a:gd name="T29" fmla="*/ 502 h 502"/>
                    <a:gd name="T30" fmla="*/ 1318 w 1318"/>
                    <a:gd name="T31" fmla="*/ 248 h 502"/>
                    <a:gd name="T32" fmla="*/ 924 w 1318"/>
                    <a:gd name="T33" fmla="*/ 108 h 502"/>
                    <a:gd name="T34" fmla="*/ 533 w 1318"/>
                    <a:gd name="T35" fmla="*/ 19 h 502"/>
                    <a:gd name="T36" fmla="*/ 231 w 1318"/>
                    <a:gd name="T37" fmla="*/ 0 h 502"/>
                    <a:gd name="T38" fmla="*/ 16 w 1318"/>
                    <a:gd name="T39" fmla="*/ 9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18" h="502">
                      <a:moveTo>
                        <a:pt x="16" y="9"/>
                      </a:moveTo>
                      <a:lnTo>
                        <a:pt x="31" y="55"/>
                      </a:lnTo>
                      <a:lnTo>
                        <a:pt x="0" y="361"/>
                      </a:lnTo>
                      <a:lnTo>
                        <a:pt x="129" y="345"/>
                      </a:lnTo>
                      <a:lnTo>
                        <a:pt x="234" y="335"/>
                      </a:lnTo>
                      <a:lnTo>
                        <a:pt x="397" y="333"/>
                      </a:lnTo>
                      <a:lnTo>
                        <a:pt x="548" y="338"/>
                      </a:lnTo>
                      <a:lnTo>
                        <a:pt x="633" y="343"/>
                      </a:lnTo>
                      <a:lnTo>
                        <a:pt x="791" y="367"/>
                      </a:lnTo>
                      <a:lnTo>
                        <a:pt x="904" y="389"/>
                      </a:lnTo>
                      <a:lnTo>
                        <a:pt x="976" y="403"/>
                      </a:lnTo>
                      <a:lnTo>
                        <a:pt x="1048" y="425"/>
                      </a:lnTo>
                      <a:lnTo>
                        <a:pt x="1141" y="462"/>
                      </a:lnTo>
                      <a:lnTo>
                        <a:pt x="1185" y="484"/>
                      </a:lnTo>
                      <a:lnTo>
                        <a:pt x="1216" y="502"/>
                      </a:lnTo>
                      <a:lnTo>
                        <a:pt x="1318" y="248"/>
                      </a:lnTo>
                      <a:lnTo>
                        <a:pt x="924" y="108"/>
                      </a:lnTo>
                      <a:lnTo>
                        <a:pt x="533" y="19"/>
                      </a:lnTo>
                      <a:lnTo>
                        <a:pt x="231" y="0"/>
                      </a:lnTo>
                      <a:lnTo>
                        <a:pt x="16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715" name="未知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631" cy="930"/>
                </a:xfrm>
                <a:custGeom>
                  <a:avLst/>
                  <a:gdLst>
                    <a:gd name="T0" fmla="*/ 0 w 1631"/>
                    <a:gd name="T1" fmla="*/ 0 h 930"/>
                    <a:gd name="T2" fmla="*/ 1631 w 1631"/>
                    <a:gd name="T3" fmla="*/ 0 h 930"/>
                    <a:gd name="T4" fmla="*/ 1444 w 1631"/>
                    <a:gd name="T5" fmla="*/ 930 h 930"/>
                    <a:gd name="T6" fmla="*/ 1364 w 1631"/>
                    <a:gd name="T7" fmla="*/ 881 h 930"/>
                    <a:gd name="T8" fmla="*/ 1194 w 1631"/>
                    <a:gd name="T9" fmla="*/ 804 h 930"/>
                    <a:gd name="T10" fmla="*/ 1104 w 1631"/>
                    <a:gd name="T11" fmla="*/ 765 h 930"/>
                    <a:gd name="T12" fmla="*/ 1062 w 1631"/>
                    <a:gd name="T13" fmla="*/ 747 h 930"/>
                    <a:gd name="T14" fmla="*/ 977 w 1631"/>
                    <a:gd name="T15" fmla="*/ 721 h 930"/>
                    <a:gd name="T16" fmla="*/ 913 w 1631"/>
                    <a:gd name="T17" fmla="*/ 704 h 930"/>
                    <a:gd name="T18" fmla="*/ 838 w 1631"/>
                    <a:gd name="T19" fmla="*/ 685 h 930"/>
                    <a:gd name="T20" fmla="*/ 756 w 1631"/>
                    <a:gd name="T21" fmla="*/ 660 h 930"/>
                    <a:gd name="T22" fmla="*/ 634 w 1631"/>
                    <a:gd name="T23" fmla="*/ 632 h 930"/>
                    <a:gd name="T24" fmla="*/ 519 w 1631"/>
                    <a:gd name="T25" fmla="*/ 616 h 930"/>
                    <a:gd name="T26" fmla="*/ 379 w 1631"/>
                    <a:gd name="T27" fmla="*/ 601 h 930"/>
                    <a:gd name="T28" fmla="*/ 276 w 1631"/>
                    <a:gd name="T29" fmla="*/ 596 h 930"/>
                    <a:gd name="T30" fmla="*/ 148 w 1631"/>
                    <a:gd name="T31" fmla="*/ 596 h 930"/>
                    <a:gd name="T32" fmla="*/ 44 w 1631"/>
                    <a:gd name="T33" fmla="*/ 598 h 930"/>
                    <a:gd name="T34" fmla="*/ 0 w 1631"/>
                    <a:gd name="T35" fmla="*/ 0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31" h="930">
                      <a:moveTo>
                        <a:pt x="0" y="0"/>
                      </a:moveTo>
                      <a:lnTo>
                        <a:pt x="1631" y="0"/>
                      </a:lnTo>
                      <a:lnTo>
                        <a:pt x="1444" y="930"/>
                      </a:lnTo>
                      <a:lnTo>
                        <a:pt x="1364" y="881"/>
                      </a:lnTo>
                      <a:lnTo>
                        <a:pt x="1194" y="804"/>
                      </a:lnTo>
                      <a:lnTo>
                        <a:pt x="1104" y="765"/>
                      </a:lnTo>
                      <a:lnTo>
                        <a:pt x="1062" y="747"/>
                      </a:lnTo>
                      <a:lnTo>
                        <a:pt x="977" y="721"/>
                      </a:lnTo>
                      <a:lnTo>
                        <a:pt x="913" y="704"/>
                      </a:lnTo>
                      <a:lnTo>
                        <a:pt x="838" y="685"/>
                      </a:lnTo>
                      <a:lnTo>
                        <a:pt x="756" y="660"/>
                      </a:lnTo>
                      <a:lnTo>
                        <a:pt x="634" y="632"/>
                      </a:lnTo>
                      <a:lnTo>
                        <a:pt x="519" y="616"/>
                      </a:lnTo>
                      <a:lnTo>
                        <a:pt x="379" y="601"/>
                      </a:lnTo>
                      <a:lnTo>
                        <a:pt x="276" y="596"/>
                      </a:lnTo>
                      <a:lnTo>
                        <a:pt x="148" y="596"/>
                      </a:lnTo>
                      <a:lnTo>
                        <a:pt x="44" y="5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58533" name="Text Box 69"/>
          <p:cNvSpPr txBox="1">
            <a:spLocks noChangeArrowheads="1"/>
          </p:cNvSpPr>
          <p:nvPr/>
        </p:nvSpPr>
        <p:spPr bwMode="auto">
          <a:xfrm>
            <a:off x="4114800" y="3856038"/>
            <a:ext cx="542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i="1">
                <a:solidFill>
                  <a:srgbClr val="FF00FF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27717" name="Text Box 70"/>
          <p:cNvSpPr txBox="1">
            <a:spLocks noChangeArrowheads="1"/>
          </p:cNvSpPr>
          <p:nvPr/>
        </p:nvSpPr>
        <p:spPr bwMode="auto">
          <a:xfrm>
            <a:off x="6554788" y="2060575"/>
            <a:ext cx="3619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buFont typeface="Arial" pitchFamily="34" charset="0"/>
              <a:buNone/>
            </a:pPr>
            <a:endParaRPr lang="zh-CN" altLang="zh-CN" b="1">
              <a:latin typeface="Times New Roman" pitchFamily="18" charset="0"/>
            </a:endParaRPr>
          </a:p>
        </p:txBody>
      </p:sp>
      <p:sp>
        <p:nvSpPr>
          <p:cNvPr id="958535" name="Rectangle 71"/>
          <p:cNvSpPr>
            <a:spLocks noChangeArrowheads="1"/>
          </p:cNvSpPr>
          <p:nvPr/>
        </p:nvSpPr>
        <p:spPr bwMode="auto">
          <a:xfrm>
            <a:off x="685800" y="4694238"/>
            <a:ext cx="19288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 i="1">
                <a:latin typeface="Times New Roman" pitchFamily="18" charset="0"/>
              </a:rPr>
              <a:t>F</a:t>
            </a:r>
            <a:r>
              <a:rPr lang="zh-CN" altLang="en-US" sz="3200" b="1" baseline="-25000">
                <a:latin typeface="Times New Roman" pitchFamily="18" charset="0"/>
              </a:rPr>
              <a:t>压</a:t>
            </a:r>
            <a:r>
              <a:rPr lang="zh-CN" altLang="en-US" sz="3200" b="1">
                <a:latin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=</a:t>
            </a:r>
            <a:r>
              <a:rPr lang="en-US" altLang="zh-CN" sz="3200" b="1" i="1">
                <a:latin typeface="Times New Roman" pitchFamily="18" charset="0"/>
              </a:rPr>
              <a:t> G</a:t>
            </a:r>
          </a:p>
        </p:txBody>
      </p:sp>
      <p:sp>
        <p:nvSpPr>
          <p:cNvPr id="958536" name="Rectangle 72"/>
          <p:cNvSpPr>
            <a:spLocks noChangeArrowheads="1"/>
          </p:cNvSpPr>
          <p:nvPr/>
        </p:nvSpPr>
        <p:spPr bwMode="auto">
          <a:xfrm>
            <a:off x="3810000" y="4541838"/>
            <a:ext cx="19288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 i="1">
                <a:latin typeface="Times New Roman" pitchFamily="18" charset="0"/>
              </a:rPr>
              <a:t>F</a:t>
            </a:r>
            <a:r>
              <a:rPr lang="zh-CN" altLang="en-US" sz="3200" b="1" baseline="-25000">
                <a:latin typeface="Times New Roman" pitchFamily="18" charset="0"/>
              </a:rPr>
              <a:t>压</a:t>
            </a:r>
            <a:r>
              <a:rPr lang="zh-CN" altLang="en-US" sz="3200" b="1">
                <a:latin typeface="Times New Roman" pitchFamily="18" charset="0"/>
              </a:rPr>
              <a:t> ≠</a:t>
            </a:r>
            <a:r>
              <a:rPr lang="zh-CN" altLang="en-US" sz="3200" b="1" i="1">
                <a:latin typeface="Times New Roman" pitchFamily="18" charset="0"/>
              </a:rPr>
              <a:t> </a:t>
            </a:r>
            <a:r>
              <a:rPr lang="en-US" altLang="zh-CN" sz="3200" b="1" i="1">
                <a:latin typeface="Times New Roman" pitchFamily="18" charset="0"/>
              </a:rPr>
              <a:t>G</a:t>
            </a:r>
          </a:p>
        </p:txBody>
      </p:sp>
      <p:sp>
        <p:nvSpPr>
          <p:cNvPr id="958537" name="Rectangle 73"/>
          <p:cNvSpPr>
            <a:spLocks noChangeArrowheads="1"/>
          </p:cNvSpPr>
          <p:nvPr/>
        </p:nvSpPr>
        <p:spPr bwMode="auto">
          <a:xfrm>
            <a:off x="5943600" y="4618038"/>
            <a:ext cx="3048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 i="1">
                <a:latin typeface="Times New Roman" pitchFamily="18" charset="0"/>
              </a:rPr>
              <a:t>F</a:t>
            </a:r>
            <a:r>
              <a:rPr lang="zh-CN" altLang="en-US" sz="3200" b="1" baseline="-25000">
                <a:latin typeface="Times New Roman" pitchFamily="18" charset="0"/>
              </a:rPr>
              <a:t>压</a:t>
            </a:r>
            <a:r>
              <a:rPr lang="zh-CN" altLang="en-US" sz="3200" b="1">
                <a:latin typeface="Times New Roman" pitchFamily="18" charset="0"/>
              </a:rPr>
              <a:t> 与</a:t>
            </a:r>
            <a:r>
              <a:rPr lang="zh-CN" altLang="en-US" sz="3200" b="1" i="1">
                <a:latin typeface="Times New Roman" pitchFamily="18" charset="0"/>
              </a:rPr>
              <a:t> </a:t>
            </a:r>
            <a:r>
              <a:rPr lang="en-US" altLang="zh-CN" sz="3200" b="1" i="1">
                <a:latin typeface="Times New Roman" pitchFamily="18" charset="0"/>
              </a:rPr>
              <a:t>G</a:t>
            </a:r>
            <a:r>
              <a:rPr lang="zh-CN" altLang="en-US" sz="3200" b="1">
                <a:latin typeface="Times New Roman" pitchFamily="18" charset="0"/>
              </a:rPr>
              <a:t>无关</a:t>
            </a:r>
          </a:p>
        </p:txBody>
      </p:sp>
      <p:sp>
        <p:nvSpPr>
          <p:cNvPr id="30794" name="Line 74"/>
          <p:cNvSpPr>
            <a:spLocks noChangeShapeType="1"/>
          </p:cNvSpPr>
          <p:nvPr/>
        </p:nvSpPr>
        <p:spPr bwMode="auto">
          <a:xfrm rot="180000">
            <a:off x="2482850" y="3357563"/>
            <a:ext cx="41275" cy="9953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22" name="Text Box 75"/>
          <p:cNvSpPr txBox="1">
            <a:spLocks noChangeArrowheads="1"/>
          </p:cNvSpPr>
          <p:nvPr/>
        </p:nvSpPr>
        <p:spPr bwMode="auto">
          <a:xfrm>
            <a:off x="609600" y="3489325"/>
            <a:ext cx="5445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zh-CN" b="1">
              <a:latin typeface="Times New Roman" pitchFamily="18" charset="0"/>
            </a:endParaRPr>
          </a:p>
        </p:txBody>
      </p:sp>
      <p:grpSp>
        <p:nvGrpSpPr>
          <p:cNvPr id="17" name="Group 76"/>
          <p:cNvGrpSpPr>
            <a:grpSpLocks/>
          </p:cNvGrpSpPr>
          <p:nvPr/>
        </p:nvGrpSpPr>
        <p:grpSpPr bwMode="auto">
          <a:xfrm>
            <a:off x="247650" y="2852738"/>
            <a:ext cx="3105150" cy="666750"/>
            <a:chOff x="156" y="2152"/>
            <a:chExt cx="1956" cy="420"/>
          </a:xfrm>
        </p:grpSpPr>
        <p:sp>
          <p:nvSpPr>
            <p:cNvPr id="27724" name="Rectangle 77" descr="栎木"/>
            <p:cNvSpPr>
              <a:spLocks noChangeArrowheads="1"/>
            </p:cNvSpPr>
            <p:nvPr/>
          </p:nvSpPr>
          <p:spPr bwMode="auto">
            <a:xfrm>
              <a:off x="1392" y="2160"/>
              <a:ext cx="388" cy="356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latin typeface="Times New Roman" pitchFamily="18" charset="0"/>
              </a:endParaRPr>
            </a:p>
          </p:txBody>
        </p:sp>
        <p:grpSp>
          <p:nvGrpSpPr>
            <p:cNvPr id="27725" name="Group 78"/>
            <p:cNvGrpSpPr>
              <a:grpSpLocks/>
            </p:cNvGrpSpPr>
            <p:nvPr/>
          </p:nvGrpSpPr>
          <p:grpSpPr bwMode="auto">
            <a:xfrm>
              <a:off x="1164" y="2513"/>
              <a:ext cx="948" cy="59"/>
              <a:chOff x="0" y="0"/>
              <a:chExt cx="1338" cy="130"/>
            </a:xfrm>
          </p:grpSpPr>
          <p:sp>
            <p:nvSpPr>
              <p:cNvPr id="27726" name="Line 79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7" name="Line 80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8" name="Line 81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9" name="Line 82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0" name="Line 83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1" name="Line 84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2" name="Line 85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3" name="Line 86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4" name="Line 87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5" name="Line 88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6" name="Line 89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7" name="Line 90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738" name="Rectangle 91" descr="栎木"/>
            <p:cNvSpPr>
              <a:spLocks noChangeArrowheads="1"/>
            </p:cNvSpPr>
            <p:nvPr/>
          </p:nvSpPr>
          <p:spPr bwMode="auto">
            <a:xfrm>
              <a:off x="384" y="2152"/>
              <a:ext cx="388" cy="357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latin typeface="Times New Roman" pitchFamily="18" charset="0"/>
              </a:endParaRPr>
            </a:p>
          </p:txBody>
        </p:sp>
        <p:grpSp>
          <p:nvGrpSpPr>
            <p:cNvPr id="27739" name="Group 92"/>
            <p:cNvGrpSpPr>
              <a:grpSpLocks/>
            </p:cNvGrpSpPr>
            <p:nvPr/>
          </p:nvGrpSpPr>
          <p:grpSpPr bwMode="auto">
            <a:xfrm>
              <a:off x="156" y="2505"/>
              <a:ext cx="948" cy="59"/>
              <a:chOff x="0" y="0"/>
              <a:chExt cx="1338" cy="130"/>
            </a:xfrm>
          </p:grpSpPr>
          <p:sp>
            <p:nvSpPr>
              <p:cNvPr id="27740" name="Line 93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1" name="Line 94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2" name="Line 95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3" name="Line 96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4" name="Line 97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5" name="Line 98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6" name="Line 99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7" name="Line 100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8" name="Line 101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49" name="Line 102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0" name="Line 103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51" name="Line 104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825" name="Line 105"/>
          <p:cNvSpPr>
            <a:spLocks noChangeShapeType="1"/>
          </p:cNvSpPr>
          <p:nvPr/>
        </p:nvSpPr>
        <p:spPr bwMode="auto">
          <a:xfrm>
            <a:off x="914400" y="3094038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8570" name="Rectangle 106"/>
          <p:cNvSpPr>
            <a:spLocks noChangeArrowheads="1"/>
          </p:cNvSpPr>
          <p:nvPr/>
        </p:nvSpPr>
        <p:spPr bwMode="auto">
          <a:xfrm>
            <a:off x="685800" y="4008438"/>
            <a:ext cx="60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i="1">
                <a:solidFill>
                  <a:srgbClr val="FF00FF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958571" name="Rectangle 107"/>
          <p:cNvSpPr>
            <a:spLocks noChangeArrowheads="1"/>
          </p:cNvSpPr>
          <p:nvPr/>
        </p:nvSpPr>
        <p:spPr bwMode="auto">
          <a:xfrm>
            <a:off x="2286000" y="4237038"/>
            <a:ext cx="7223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3200" b="1" i="1" baseline="-25000">
                <a:solidFill>
                  <a:srgbClr val="FF0000"/>
                </a:solidFill>
                <a:latin typeface="Times New Roman" pitchFamily="18" charset="0"/>
              </a:rPr>
              <a:t>压</a:t>
            </a:r>
          </a:p>
        </p:txBody>
      </p:sp>
      <p:sp>
        <p:nvSpPr>
          <p:cNvPr id="30828" name="Line 108"/>
          <p:cNvSpPr>
            <a:spLocks noChangeShapeType="1"/>
          </p:cNvSpPr>
          <p:nvPr/>
        </p:nvSpPr>
        <p:spPr bwMode="auto">
          <a:xfrm>
            <a:off x="4495800" y="3170238"/>
            <a:ext cx="3048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8573" name="Rectangle 109"/>
          <p:cNvSpPr>
            <a:spLocks noChangeArrowheads="1"/>
          </p:cNvSpPr>
          <p:nvPr/>
        </p:nvSpPr>
        <p:spPr bwMode="auto">
          <a:xfrm>
            <a:off x="4800600" y="3551238"/>
            <a:ext cx="7223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3200" b="1" i="1" baseline="-25000">
                <a:solidFill>
                  <a:srgbClr val="FF0000"/>
                </a:solidFill>
                <a:latin typeface="Times New Roman" pitchFamily="18" charset="0"/>
              </a:rPr>
              <a:t>压</a:t>
            </a:r>
          </a:p>
        </p:txBody>
      </p:sp>
      <p:sp>
        <p:nvSpPr>
          <p:cNvPr id="30830" name="Line 110"/>
          <p:cNvSpPr>
            <a:spLocks noChangeShapeType="1"/>
          </p:cNvSpPr>
          <p:nvPr/>
        </p:nvSpPr>
        <p:spPr bwMode="auto">
          <a:xfrm>
            <a:off x="4343400" y="2941638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1" name="Line 111"/>
          <p:cNvSpPr>
            <a:spLocks noChangeShapeType="1"/>
          </p:cNvSpPr>
          <p:nvPr/>
        </p:nvSpPr>
        <p:spPr bwMode="auto">
          <a:xfrm>
            <a:off x="3429000" y="2179638"/>
            <a:ext cx="0" cy="3200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2" name="Line 112"/>
          <p:cNvSpPr>
            <a:spLocks noChangeShapeType="1"/>
          </p:cNvSpPr>
          <p:nvPr/>
        </p:nvSpPr>
        <p:spPr bwMode="auto">
          <a:xfrm>
            <a:off x="5943600" y="2179638"/>
            <a:ext cx="0" cy="3200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8577" name="Text Box 113"/>
          <p:cNvSpPr txBox="1">
            <a:spLocks noChangeArrowheads="1"/>
          </p:cNvSpPr>
          <p:nvPr/>
        </p:nvSpPr>
        <p:spPr bwMode="auto">
          <a:xfrm>
            <a:off x="7480300" y="3856038"/>
            <a:ext cx="542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i="1">
                <a:solidFill>
                  <a:srgbClr val="FF00FF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30834" name="Line 114"/>
          <p:cNvSpPr>
            <a:spLocks noChangeShapeType="1"/>
          </p:cNvSpPr>
          <p:nvPr/>
        </p:nvSpPr>
        <p:spPr bwMode="auto">
          <a:xfrm>
            <a:off x="7708900" y="2941638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5" name="Line 115"/>
          <p:cNvSpPr>
            <a:spLocks noChangeShapeType="1"/>
          </p:cNvSpPr>
          <p:nvPr/>
        </p:nvSpPr>
        <p:spPr bwMode="auto">
          <a:xfrm flipH="1">
            <a:off x="6489700" y="3017838"/>
            <a:ext cx="838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58580" name="Rectangle 116"/>
          <p:cNvSpPr>
            <a:spLocks noChangeArrowheads="1"/>
          </p:cNvSpPr>
          <p:nvPr/>
        </p:nvSpPr>
        <p:spPr bwMode="auto">
          <a:xfrm>
            <a:off x="5956300" y="2713038"/>
            <a:ext cx="7223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3200" b="1" i="1" baseline="-25000">
                <a:solidFill>
                  <a:srgbClr val="FF0000"/>
                </a:solidFill>
                <a:latin typeface="Times New Roman" pitchFamily="18" charset="0"/>
              </a:rPr>
              <a:t>压</a:t>
            </a:r>
          </a:p>
        </p:txBody>
      </p:sp>
    </p:spTree>
    <p:extLst>
      <p:ext uri="{BB962C8B-B14F-4D97-AF65-F5344CB8AC3E}">
        <p14:creationId xmlns:p14="http://schemas.microsoft.com/office/powerpoint/2010/main" val="13260925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5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84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84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5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5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58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8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30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5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5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58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58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500"/>
                                        <p:tgtEl>
                                          <p:spTgt spid="30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5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95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58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58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8466" grpId="0"/>
      <p:bldP spid="958467" grpId="0"/>
      <p:bldP spid="958533" grpId="0"/>
      <p:bldP spid="958535" grpId="0"/>
      <p:bldP spid="958536" grpId="0"/>
      <p:bldP spid="958537" grpId="0"/>
      <p:bldP spid="30794" grpId="0" animBg="1"/>
      <p:bldP spid="30825" grpId="0" animBg="1"/>
      <p:bldP spid="958570" grpId="0"/>
      <p:bldP spid="958571" grpId="0"/>
      <p:bldP spid="30828" grpId="0" animBg="1"/>
      <p:bldP spid="958573" grpId="0"/>
      <p:bldP spid="30830" grpId="0" animBg="1"/>
      <p:bldP spid="30831" grpId="0" animBg="1"/>
      <p:bldP spid="30832" grpId="0" animBg="1"/>
      <p:bldP spid="958577" grpId="0"/>
      <p:bldP spid="30834" grpId="0" animBg="1"/>
      <p:bldP spid="30835" grpId="0" animBg="1"/>
      <p:bldP spid="9585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6385"/>
          <p:cNvSpPr txBox="1">
            <a:spLocks noChangeArrowheads="1"/>
          </p:cNvSpPr>
          <p:nvPr/>
        </p:nvSpPr>
        <p:spPr bwMode="auto">
          <a:xfrm>
            <a:off x="1116013" y="333375"/>
            <a:ext cx="6972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itchFamily="18" charset="0"/>
              </a:rPr>
              <a:t>练习：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</a:rPr>
              <a:t>G</a:t>
            </a:r>
            <a:r>
              <a:rPr lang="en-US" altLang="zh-CN" sz="2800" b="1" baseline="-25000">
                <a:solidFill>
                  <a:srgbClr val="3333FF"/>
                </a:solidFill>
                <a:latin typeface="Times New Roman" pitchFamily="18" charset="0"/>
              </a:rPr>
              <a:t>A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</a:rPr>
              <a:t>=5N         G</a:t>
            </a:r>
            <a:r>
              <a:rPr lang="en-US" altLang="zh-CN" sz="2800" b="1" baseline="-25000">
                <a:solidFill>
                  <a:srgbClr val="3333FF"/>
                </a:solidFill>
                <a:latin typeface="Times New Roman" pitchFamily="18" charset="0"/>
              </a:rPr>
              <a:t>B</a:t>
            </a:r>
            <a:r>
              <a:rPr lang="en-US" altLang="zh-CN" sz="2800" b="1">
                <a:solidFill>
                  <a:srgbClr val="3333FF"/>
                </a:solidFill>
                <a:latin typeface="Times New Roman" pitchFamily="18" charset="0"/>
              </a:rPr>
              <a:t>=10N       F =15N</a:t>
            </a:r>
          </a:p>
        </p:txBody>
      </p:sp>
      <p:sp>
        <p:nvSpPr>
          <p:cNvPr id="29698" name="矩形 16386"/>
          <p:cNvSpPr>
            <a:spLocks noChangeArrowheads="1"/>
          </p:cNvSpPr>
          <p:nvPr/>
        </p:nvSpPr>
        <p:spPr bwMode="auto">
          <a:xfrm>
            <a:off x="1981200" y="1143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29699" name="矩形 16387"/>
          <p:cNvSpPr>
            <a:spLocks noChangeArrowheads="1"/>
          </p:cNvSpPr>
          <p:nvPr/>
        </p:nvSpPr>
        <p:spPr bwMode="auto">
          <a:xfrm>
            <a:off x="1752600" y="1600200"/>
            <a:ext cx="9906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29700" name="文本框 16388"/>
          <p:cNvSpPr txBox="1">
            <a:spLocks noChangeArrowheads="1"/>
          </p:cNvSpPr>
          <p:nvPr/>
        </p:nvSpPr>
        <p:spPr bwMode="auto">
          <a:xfrm>
            <a:off x="2057400" y="11430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A</a:t>
            </a:r>
          </a:p>
        </p:txBody>
      </p:sp>
      <p:sp>
        <p:nvSpPr>
          <p:cNvPr id="29701" name="文本框 16389"/>
          <p:cNvSpPr txBox="1">
            <a:spLocks noChangeArrowheads="1"/>
          </p:cNvSpPr>
          <p:nvPr/>
        </p:nvSpPr>
        <p:spPr bwMode="auto">
          <a:xfrm>
            <a:off x="2057400" y="16764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B</a:t>
            </a:r>
          </a:p>
        </p:txBody>
      </p:sp>
      <p:grpSp>
        <p:nvGrpSpPr>
          <p:cNvPr id="29702" name="组合 16401"/>
          <p:cNvGrpSpPr>
            <a:grpSpLocks/>
          </p:cNvGrpSpPr>
          <p:nvPr/>
        </p:nvGrpSpPr>
        <p:grpSpPr bwMode="auto">
          <a:xfrm>
            <a:off x="1143000" y="2286000"/>
            <a:ext cx="2209800" cy="152400"/>
            <a:chOff x="576" y="2736"/>
            <a:chExt cx="1392" cy="96"/>
          </a:xfrm>
        </p:grpSpPr>
        <p:sp>
          <p:nvSpPr>
            <p:cNvPr id="29703" name="直接连接符 16392"/>
            <p:cNvSpPr>
              <a:spLocks noChangeShapeType="1"/>
            </p:cNvSpPr>
            <p:nvPr/>
          </p:nvSpPr>
          <p:spPr bwMode="auto">
            <a:xfrm>
              <a:off x="576" y="2736"/>
              <a:ext cx="13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4" name="直接连接符 16393"/>
            <p:cNvSpPr>
              <a:spLocks noChangeShapeType="1"/>
            </p:cNvSpPr>
            <p:nvPr/>
          </p:nvSpPr>
          <p:spPr bwMode="auto">
            <a:xfrm flipV="1">
              <a:off x="720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5" name="直接连接符 16394"/>
            <p:cNvSpPr>
              <a:spLocks noChangeShapeType="1"/>
            </p:cNvSpPr>
            <p:nvPr/>
          </p:nvSpPr>
          <p:spPr bwMode="auto">
            <a:xfrm flipV="1">
              <a:off x="864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6" name="直接连接符 16395"/>
            <p:cNvSpPr>
              <a:spLocks noChangeShapeType="1"/>
            </p:cNvSpPr>
            <p:nvPr/>
          </p:nvSpPr>
          <p:spPr bwMode="auto">
            <a:xfrm flipV="1">
              <a:off x="1008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7" name="直接连接符 16396"/>
            <p:cNvSpPr>
              <a:spLocks noChangeShapeType="1"/>
            </p:cNvSpPr>
            <p:nvPr/>
          </p:nvSpPr>
          <p:spPr bwMode="auto">
            <a:xfrm flipV="1">
              <a:off x="1296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直接连接符 16397"/>
            <p:cNvSpPr>
              <a:spLocks noChangeShapeType="1"/>
            </p:cNvSpPr>
            <p:nvPr/>
          </p:nvSpPr>
          <p:spPr bwMode="auto">
            <a:xfrm flipV="1">
              <a:off x="1632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直接连接符 16398"/>
            <p:cNvSpPr>
              <a:spLocks noChangeShapeType="1"/>
            </p:cNvSpPr>
            <p:nvPr/>
          </p:nvSpPr>
          <p:spPr bwMode="auto">
            <a:xfrm flipV="1">
              <a:off x="1440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直接连接符 16399"/>
            <p:cNvSpPr>
              <a:spLocks noChangeShapeType="1"/>
            </p:cNvSpPr>
            <p:nvPr/>
          </p:nvSpPr>
          <p:spPr bwMode="auto">
            <a:xfrm flipV="1">
              <a:off x="1152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直接连接符 16400"/>
            <p:cNvSpPr>
              <a:spLocks noChangeShapeType="1"/>
            </p:cNvSpPr>
            <p:nvPr/>
          </p:nvSpPr>
          <p:spPr bwMode="auto">
            <a:xfrm flipV="1">
              <a:off x="1776" y="27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2" name="组合 16413"/>
          <p:cNvGrpSpPr>
            <a:grpSpLocks/>
          </p:cNvGrpSpPr>
          <p:nvPr/>
        </p:nvGrpSpPr>
        <p:grpSpPr bwMode="auto">
          <a:xfrm>
            <a:off x="5791200" y="4267200"/>
            <a:ext cx="990600" cy="685800"/>
            <a:chOff x="3600" y="1104"/>
            <a:chExt cx="624" cy="432"/>
          </a:xfrm>
        </p:grpSpPr>
        <p:sp>
          <p:nvSpPr>
            <p:cNvPr id="29713" name="矩形 16414"/>
            <p:cNvSpPr>
              <a:spLocks noChangeArrowheads="1"/>
            </p:cNvSpPr>
            <p:nvPr/>
          </p:nvSpPr>
          <p:spPr bwMode="auto">
            <a:xfrm>
              <a:off x="3600" y="1104"/>
              <a:ext cx="624" cy="4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9714" name="文本框 16415"/>
            <p:cNvSpPr txBox="1">
              <a:spLocks noChangeArrowheads="1"/>
            </p:cNvSpPr>
            <p:nvPr/>
          </p:nvSpPr>
          <p:spPr bwMode="auto">
            <a:xfrm>
              <a:off x="3792" y="1152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B</a:t>
              </a:r>
            </a:p>
          </p:txBody>
        </p:sp>
      </p:grpSp>
      <p:grpSp>
        <p:nvGrpSpPr>
          <p:cNvPr id="29715" name="组合 16426"/>
          <p:cNvGrpSpPr>
            <a:grpSpLocks/>
          </p:cNvGrpSpPr>
          <p:nvPr/>
        </p:nvGrpSpPr>
        <p:grpSpPr bwMode="auto">
          <a:xfrm>
            <a:off x="5257800" y="4114800"/>
            <a:ext cx="2209800" cy="152400"/>
            <a:chOff x="3312" y="2496"/>
            <a:chExt cx="1392" cy="96"/>
          </a:xfrm>
        </p:grpSpPr>
        <p:sp>
          <p:nvSpPr>
            <p:cNvPr id="29716" name="直接连接符 16417"/>
            <p:cNvSpPr>
              <a:spLocks noChangeShapeType="1"/>
            </p:cNvSpPr>
            <p:nvPr/>
          </p:nvSpPr>
          <p:spPr bwMode="auto">
            <a:xfrm>
              <a:off x="3312" y="2592"/>
              <a:ext cx="13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直接连接符 16418"/>
            <p:cNvSpPr>
              <a:spLocks noChangeShapeType="1"/>
            </p:cNvSpPr>
            <p:nvPr/>
          </p:nvSpPr>
          <p:spPr bwMode="auto">
            <a:xfrm flipV="1">
              <a:off x="3456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直接连接符 16419"/>
            <p:cNvSpPr>
              <a:spLocks noChangeShapeType="1"/>
            </p:cNvSpPr>
            <p:nvPr/>
          </p:nvSpPr>
          <p:spPr bwMode="auto">
            <a:xfrm flipV="1">
              <a:off x="3600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直接连接符 16420"/>
            <p:cNvSpPr>
              <a:spLocks noChangeShapeType="1"/>
            </p:cNvSpPr>
            <p:nvPr/>
          </p:nvSpPr>
          <p:spPr bwMode="auto">
            <a:xfrm flipV="1">
              <a:off x="3744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直接连接符 16421"/>
            <p:cNvSpPr>
              <a:spLocks noChangeShapeType="1"/>
            </p:cNvSpPr>
            <p:nvPr/>
          </p:nvSpPr>
          <p:spPr bwMode="auto">
            <a:xfrm flipV="1">
              <a:off x="4032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直接连接符 16422"/>
            <p:cNvSpPr>
              <a:spLocks noChangeShapeType="1"/>
            </p:cNvSpPr>
            <p:nvPr/>
          </p:nvSpPr>
          <p:spPr bwMode="auto">
            <a:xfrm flipV="1">
              <a:off x="4368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直接连接符 16423"/>
            <p:cNvSpPr>
              <a:spLocks noChangeShapeType="1"/>
            </p:cNvSpPr>
            <p:nvPr/>
          </p:nvSpPr>
          <p:spPr bwMode="auto">
            <a:xfrm flipV="1">
              <a:off x="4176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直接连接符 16424"/>
            <p:cNvSpPr>
              <a:spLocks noChangeShapeType="1"/>
            </p:cNvSpPr>
            <p:nvPr/>
          </p:nvSpPr>
          <p:spPr bwMode="auto">
            <a:xfrm flipV="1">
              <a:off x="3888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直接连接符 16425"/>
            <p:cNvSpPr>
              <a:spLocks noChangeShapeType="1"/>
            </p:cNvSpPr>
            <p:nvPr/>
          </p:nvSpPr>
          <p:spPr bwMode="auto">
            <a:xfrm flipV="1">
              <a:off x="4512" y="249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5" name="组合 16450"/>
          <p:cNvGrpSpPr>
            <a:grpSpLocks/>
          </p:cNvGrpSpPr>
          <p:nvPr/>
        </p:nvGrpSpPr>
        <p:grpSpPr bwMode="auto">
          <a:xfrm>
            <a:off x="1600200" y="3962400"/>
            <a:ext cx="1066800" cy="1905000"/>
            <a:chOff x="1008" y="2256"/>
            <a:chExt cx="672" cy="1200"/>
          </a:xfrm>
        </p:grpSpPr>
        <p:grpSp>
          <p:nvGrpSpPr>
            <p:cNvPr id="29726" name="组合 16447"/>
            <p:cNvGrpSpPr>
              <a:grpSpLocks/>
            </p:cNvGrpSpPr>
            <p:nvPr/>
          </p:nvGrpSpPr>
          <p:grpSpPr bwMode="auto">
            <a:xfrm>
              <a:off x="1536" y="2256"/>
              <a:ext cx="144" cy="1200"/>
              <a:chOff x="1920" y="2064"/>
              <a:chExt cx="144" cy="1200"/>
            </a:xfrm>
          </p:grpSpPr>
          <p:sp>
            <p:nvSpPr>
              <p:cNvPr id="29727" name="直接连接符 16437"/>
              <p:cNvSpPr>
                <a:spLocks noChangeShapeType="1"/>
              </p:cNvSpPr>
              <p:nvPr/>
            </p:nvSpPr>
            <p:spPr bwMode="auto">
              <a:xfrm>
                <a:off x="1920" y="2064"/>
                <a:ext cx="0" cy="1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8" name="直接连接符 16438"/>
              <p:cNvSpPr>
                <a:spLocks noChangeShapeType="1"/>
              </p:cNvSpPr>
              <p:nvPr/>
            </p:nvSpPr>
            <p:spPr bwMode="auto">
              <a:xfrm flipV="1">
                <a:off x="1920" y="2112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9" name="直接连接符 16439"/>
              <p:cNvSpPr>
                <a:spLocks noChangeShapeType="1"/>
              </p:cNvSpPr>
              <p:nvPr/>
            </p:nvSpPr>
            <p:spPr bwMode="auto">
              <a:xfrm flipV="1">
                <a:off x="1920" y="2592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0" name="直接连接符 16440"/>
              <p:cNvSpPr>
                <a:spLocks noChangeShapeType="1"/>
              </p:cNvSpPr>
              <p:nvPr/>
            </p:nvSpPr>
            <p:spPr bwMode="auto">
              <a:xfrm flipV="1">
                <a:off x="1920" y="2688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1" name="直接连接符 16441"/>
              <p:cNvSpPr>
                <a:spLocks noChangeShapeType="1"/>
              </p:cNvSpPr>
              <p:nvPr/>
            </p:nvSpPr>
            <p:spPr bwMode="auto">
              <a:xfrm flipV="1">
                <a:off x="1920" y="2784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2" name="直接连接符 16442"/>
              <p:cNvSpPr>
                <a:spLocks noChangeShapeType="1"/>
              </p:cNvSpPr>
              <p:nvPr/>
            </p:nvSpPr>
            <p:spPr bwMode="auto">
              <a:xfrm flipV="1">
                <a:off x="1920" y="2880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3" name="直接连接符 16443"/>
              <p:cNvSpPr>
                <a:spLocks noChangeShapeType="1"/>
              </p:cNvSpPr>
              <p:nvPr/>
            </p:nvSpPr>
            <p:spPr bwMode="auto">
              <a:xfrm flipV="1">
                <a:off x="1920" y="2976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4" name="直接连接符 16444"/>
              <p:cNvSpPr>
                <a:spLocks noChangeShapeType="1"/>
              </p:cNvSpPr>
              <p:nvPr/>
            </p:nvSpPr>
            <p:spPr bwMode="auto">
              <a:xfrm flipV="1">
                <a:off x="1920" y="2352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5" name="直接连接符 16445"/>
              <p:cNvSpPr>
                <a:spLocks noChangeShapeType="1"/>
              </p:cNvSpPr>
              <p:nvPr/>
            </p:nvSpPr>
            <p:spPr bwMode="auto">
              <a:xfrm flipV="1">
                <a:off x="1920" y="2496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36" name="直接连接符 16446"/>
              <p:cNvSpPr>
                <a:spLocks noChangeShapeType="1"/>
              </p:cNvSpPr>
              <p:nvPr/>
            </p:nvSpPr>
            <p:spPr bwMode="auto">
              <a:xfrm flipV="1">
                <a:off x="1920" y="2208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37" name="矩形 16448"/>
            <p:cNvSpPr>
              <a:spLocks noChangeArrowheads="1"/>
            </p:cNvSpPr>
            <p:nvPr/>
          </p:nvSpPr>
          <p:spPr bwMode="auto">
            <a:xfrm>
              <a:off x="1008" y="2544"/>
              <a:ext cx="528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9738" name="文本框 16449"/>
            <p:cNvSpPr txBox="1">
              <a:spLocks noChangeArrowheads="1"/>
            </p:cNvSpPr>
            <p:nvPr/>
          </p:nvSpPr>
          <p:spPr bwMode="auto">
            <a:xfrm>
              <a:off x="1152" y="2688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29739" name="文本框 16451"/>
          <p:cNvSpPr txBox="1">
            <a:spLocks noChangeArrowheads="1"/>
          </p:cNvSpPr>
          <p:nvPr/>
        </p:nvSpPr>
        <p:spPr bwMode="auto">
          <a:xfrm>
            <a:off x="457200" y="2743200"/>
            <a:ext cx="312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A</a:t>
            </a:r>
            <a:r>
              <a:rPr lang="zh-CN" altLang="en-US" sz="2400" b="1">
                <a:latin typeface="Times New Roman" pitchFamily="18" charset="0"/>
              </a:rPr>
              <a:t>对</a:t>
            </a:r>
            <a:r>
              <a:rPr lang="en-US" altLang="zh-CN" sz="2400" b="1">
                <a:latin typeface="Times New Roman" pitchFamily="18" charset="0"/>
              </a:rPr>
              <a:t>B</a:t>
            </a:r>
            <a:r>
              <a:rPr lang="zh-CN" altLang="en-US" sz="2400" b="1">
                <a:latin typeface="Times New Roman" pitchFamily="18" charset="0"/>
              </a:rPr>
              <a:t>压力为</a:t>
            </a:r>
            <a:r>
              <a:rPr lang="zh-CN" altLang="en-US" sz="2400" u="sng">
                <a:latin typeface="Times New Roman" pitchFamily="18" charset="0"/>
              </a:rPr>
              <a:t>            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9740" name="直接连接符 16452"/>
          <p:cNvSpPr>
            <a:spLocks noChangeShapeType="1"/>
          </p:cNvSpPr>
          <p:nvPr/>
        </p:nvSpPr>
        <p:spPr bwMode="auto">
          <a:xfrm>
            <a:off x="2209800" y="31242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1" name="文本框 16453"/>
          <p:cNvSpPr txBox="1">
            <a:spLocks noChangeArrowheads="1"/>
          </p:cNvSpPr>
          <p:nvPr/>
        </p:nvSpPr>
        <p:spPr bwMode="auto">
          <a:xfrm>
            <a:off x="539750" y="3284538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B</a:t>
            </a:r>
            <a:r>
              <a:rPr lang="zh-CN" altLang="en-US" sz="2400" b="1">
                <a:latin typeface="Times New Roman" pitchFamily="18" charset="0"/>
              </a:rPr>
              <a:t>对地面的压力为</a:t>
            </a:r>
          </a:p>
        </p:txBody>
      </p:sp>
      <p:sp>
        <p:nvSpPr>
          <p:cNvPr id="29742" name="直接连接符 16454"/>
          <p:cNvSpPr>
            <a:spLocks noChangeShapeType="1"/>
          </p:cNvSpPr>
          <p:nvPr/>
        </p:nvSpPr>
        <p:spPr bwMode="auto">
          <a:xfrm>
            <a:off x="3048000" y="35814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43" name="组合 16465"/>
          <p:cNvGrpSpPr>
            <a:grpSpLocks/>
          </p:cNvGrpSpPr>
          <p:nvPr/>
        </p:nvGrpSpPr>
        <p:grpSpPr bwMode="auto">
          <a:xfrm>
            <a:off x="5257800" y="1600200"/>
            <a:ext cx="2209800" cy="838200"/>
            <a:chOff x="3312" y="1008"/>
            <a:chExt cx="1392" cy="528"/>
          </a:xfrm>
        </p:grpSpPr>
        <p:grpSp>
          <p:nvGrpSpPr>
            <p:cNvPr id="29744" name="组合 16412"/>
            <p:cNvGrpSpPr>
              <a:grpSpLocks/>
            </p:cNvGrpSpPr>
            <p:nvPr/>
          </p:nvGrpSpPr>
          <p:grpSpPr bwMode="auto">
            <a:xfrm>
              <a:off x="3600" y="1008"/>
              <a:ext cx="624" cy="432"/>
              <a:chOff x="3600" y="1104"/>
              <a:chExt cx="624" cy="432"/>
            </a:xfrm>
          </p:grpSpPr>
          <p:sp>
            <p:nvSpPr>
              <p:cNvPr id="29745" name="矩形 16390"/>
              <p:cNvSpPr>
                <a:spLocks noChangeArrowheads="1"/>
              </p:cNvSpPr>
              <p:nvPr/>
            </p:nvSpPr>
            <p:spPr bwMode="auto">
              <a:xfrm>
                <a:off x="3600" y="1104"/>
                <a:ext cx="624" cy="43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Times New Roman" pitchFamily="18" charset="0"/>
                </a:endParaRPr>
              </a:p>
            </p:txBody>
          </p:sp>
          <p:sp>
            <p:nvSpPr>
              <p:cNvPr id="29746" name="文本框 16391"/>
              <p:cNvSpPr txBox="1">
                <a:spLocks noChangeArrowheads="1"/>
              </p:cNvSpPr>
              <p:nvPr/>
            </p:nvSpPr>
            <p:spPr bwMode="auto">
              <a:xfrm>
                <a:off x="3792" y="115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B</a:t>
                </a:r>
              </a:p>
            </p:txBody>
          </p:sp>
        </p:grpSp>
        <p:grpSp>
          <p:nvGrpSpPr>
            <p:cNvPr id="29747" name="组合 16402"/>
            <p:cNvGrpSpPr>
              <a:grpSpLocks/>
            </p:cNvGrpSpPr>
            <p:nvPr/>
          </p:nvGrpSpPr>
          <p:grpSpPr bwMode="auto">
            <a:xfrm>
              <a:off x="3312" y="1440"/>
              <a:ext cx="1392" cy="96"/>
              <a:chOff x="576" y="2736"/>
              <a:chExt cx="1392" cy="96"/>
            </a:xfrm>
          </p:grpSpPr>
          <p:sp>
            <p:nvSpPr>
              <p:cNvPr id="29748" name="直接连接符 16403"/>
              <p:cNvSpPr>
                <a:spLocks noChangeShapeType="1"/>
              </p:cNvSpPr>
              <p:nvPr/>
            </p:nvSpPr>
            <p:spPr bwMode="auto">
              <a:xfrm>
                <a:off x="576" y="2736"/>
                <a:ext cx="13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49" name="直接连接符 16404"/>
              <p:cNvSpPr>
                <a:spLocks noChangeShapeType="1"/>
              </p:cNvSpPr>
              <p:nvPr/>
            </p:nvSpPr>
            <p:spPr bwMode="auto">
              <a:xfrm flipV="1">
                <a:off x="720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0" name="直接连接符 16405"/>
              <p:cNvSpPr>
                <a:spLocks noChangeShapeType="1"/>
              </p:cNvSpPr>
              <p:nvPr/>
            </p:nvSpPr>
            <p:spPr bwMode="auto">
              <a:xfrm flipV="1">
                <a:off x="864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1" name="直接连接符 16406"/>
              <p:cNvSpPr>
                <a:spLocks noChangeShapeType="1"/>
              </p:cNvSpPr>
              <p:nvPr/>
            </p:nvSpPr>
            <p:spPr bwMode="auto">
              <a:xfrm flipV="1">
                <a:off x="1008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2" name="直接连接符 16407"/>
              <p:cNvSpPr>
                <a:spLocks noChangeShapeType="1"/>
              </p:cNvSpPr>
              <p:nvPr/>
            </p:nvSpPr>
            <p:spPr bwMode="auto">
              <a:xfrm flipV="1">
                <a:off x="1296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3" name="直接连接符 16408"/>
              <p:cNvSpPr>
                <a:spLocks noChangeShapeType="1"/>
              </p:cNvSpPr>
              <p:nvPr/>
            </p:nvSpPr>
            <p:spPr bwMode="auto">
              <a:xfrm flipV="1">
                <a:off x="1632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4" name="直接连接符 16409"/>
              <p:cNvSpPr>
                <a:spLocks noChangeShapeType="1"/>
              </p:cNvSpPr>
              <p:nvPr/>
            </p:nvSpPr>
            <p:spPr bwMode="auto">
              <a:xfrm flipV="1">
                <a:off x="1440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5" name="直接连接符 16410"/>
              <p:cNvSpPr>
                <a:spLocks noChangeShapeType="1"/>
              </p:cNvSpPr>
              <p:nvPr/>
            </p:nvSpPr>
            <p:spPr bwMode="auto">
              <a:xfrm flipV="1">
                <a:off x="1152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6" name="直接连接符 16411"/>
              <p:cNvSpPr>
                <a:spLocks noChangeShapeType="1"/>
              </p:cNvSpPr>
              <p:nvPr/>
            </p:nvSpPr>
            <p:spPr bwMode="auto">
              <a:xfrm flipV="1">
                <a:off x="1776" y="2736"/>
                <a:ext cx="9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9757" name="直接连接符 16455"/>
          <p:cNvSpPr>
            <a:spLocks noChangeShapeType="1"/>
          </p:cNvSpPr>
          <p:nvPr/>
        </p:nvSpPr>
        <p:spPr bwMode="auto">
          <a:xfrm>
            <a:off x="4648200" y="19050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8" name="文本框 16456"/>
          <p:cNvSpPr txBox="1">
            <a:spLocks noChangeArrowheads="1"/>
          </p:cNvSpPr>
          <p:nvPr/>
        </p:nvSpPr>
        <p:spPr bwMode="auto">
          <a:xfrm>
            <a:off x="4724400" y="28956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B</a:t>
            </a:r>
            <a:r>
              <a:rPr lang="zh-CN" altLang="en-US" sz="2400" b="1">
                <a:latin typeface="Times New Roman" pitchFamily="18" charset="0"/>
              </a:rPr>
              <a:t>对地面的压力</a:t>
            </a:r>
          </a:p>
        </p:txBody>
      </p:sp>
      <p:sp>
        <p:nvSpPr>
          <p:cNvPr id="29759" name="直接连接符 16458"/>
          <p:cNvSpPr>
            <a:spLocks noChangeShapeType="1"/>
          </p:cNvSpPr>
          <p:nvPr/>
        </p:nvSpPr>
        <p:spPr bwMode="auto">
          <a:xfrm>
            <a:off x="6858000" y="32004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0" name="直接连接符 16459"/>
          <p:cNvSpPr>
            <a:spLocks noChangeShapeType="1"/>
          </p:cNvSpPr>
          <p:nvPr/>
        </p:nvSpPr>
        <p:spPr bwMode="auto">
          <a:xfrm>
            <a:off x="762000" y="4800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1" name="直接连接符 16460"/>
          <p:cNvSpPr>
            <a:spLocks noChangeShapeType="1"/>
          </p:cNvSpPr>
          <p:nvPr/>
        </p:nvSpPr>
        <p:spPr bwMode="auto">
          <a:xfrm flipV="1">
            <a:off x="6324600" y="4953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2" name="文本框 16461"/>
          <p:cNvSpPr txBox="1">
            <a:spLocks noChangeArrowheads="1"/>
          </p:cNvSpPr>
          <p:nvPr/>
        </p:nvSpPr>
        <p:spPr bwMode="auto">
          <a:xfrm>
            <a:off x="533400" y="5943600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B</a:t>
            </a:r>
            <a:r>
              <a:rPr lang="zh-CN" altLang="en-US" sz="2400" b="1">
                <a:latin typeface="Times New Roman" pitchFamily="18" charset="0"/>
              </a:rPr>
              <a:t>对墙面的压力</a:t>
            </a:r>
          </a:p>
        </p:txBody>
      </p:sp>
      <p:sp>
        <p:nvSpPr>
          <p:cNvPr id="29763" name="直接连接符 16462"/>
          <p:cNvSpPr>
            <a:spLocks noChangeShapeType="1"/>
          </p:cNvSpPr>
          <p:nvPr/>
        </p:nvSpPr>
        <p:spPr bwMode="auto">
          <a:xfrm>
            <a:off x="2667000" y="63246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4" name="文本框 16463"/>
          <p:cNvSpPr txBox="1">
            <a:spLocks noChangeArrowheads="1"/>
          </p:cNvSpPr>
          <p:nvPr/>
        </p:nvSpPr>
        <p:spPr bwMode="auto">
          <a:xfrm>
            <a:off x="4648200" y="59436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B</a:t>
            </a:r>
            <a:r>
              <a:rPr lang="zh-CN" altLang="en-US" sz="2400" b="1">
                <a:latin typeface="Times New Roman" pitchFamily="18" charset="0"/>
              </a:rPr>
              <a:t>对天花板的压力</a:t>
            </a:r>
          </a:p>
        </p:txBody>
      </p:sp>
      <p:sp>
        <p:nvSpPr>
          <p:cNvPr id="29765" name="直接连接符 16464"/>
          <p:cNvSpPr>
            <a:spLocks noChangeShapeType="1"/>
          </p:cNvSpPr>
          <p:nvPr/>
        </p:nvSpPr>
        <p:spPr bwMode="auto">
          <a:xfrm>
            <a:off x="7086600" y="63246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67" name="文本框 16466"/>
          <p:cNvSpPr txBox="1">
            <a:spLocks noChangeArrowheads="1"/>
          </p:cNvSpPr>
          <p:nvPr/>
        </p:nvSpPr>
        <p:spPr bwMode="auto">
          <a:xfrm>
            <a:off x="2514600" y="27432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 pitchFamily="18" charset="0"/>
              </a:rPr>
              <a:t>5N</a:t>
            </a:r>
          </a:p>
        </p:txBody>
      </p:sp>
      <p:sp>
        <p:nvSpPr>
          <p:cNvPr id="16468" name="文本框 16467"/>
          <p:cNvSpPr txBox="1">
            <a:spLocks noChangeArrowheads="1"/>
          </p:cNvSpPr>
          <p:nvPr/>
        </p:nvSpPr>
        <p:spPr bwMode="auto">
          <a:xfrm>
            <a:off x="3200400" y="3200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 pitchFamily="18" charset="0"/>
              </a:rPr>
              <a:t>15N</a:t>
            </a:r>
          </a:p>
        </p:txBody>
      </p:sp>
      <p:sp>
        <p:nvSpPr>
          <p:cNvPr id="16470" name="文本框 16469"/>
          <p:cNvSpPr txBox="1">
            <a:spLocks noChangeArrowheads="1"/>
          </p:cNvSpPr>
          <p:nvPr/>
        </p:nvSpPr>
        <p:spPr bwMode="auto">
          <a:xfrm>
            <a:off x="7086600" y="2819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 pitchFamily="18" charset="0"/>
              </a:rPr>
              <a:t>10N</a:t>
            </a:r>
          </a:p>
        </p:txBody>
      </p:sp>
      <p:sp>
        <p:nvSpPr>
          <p:cNvPr id="16471" name="文本框 16470"/>
          <p:cNvSpPr txBox="1">
            <a:spLocks noChangeArrowheads="1"/>
          </p:cNvSpPr>
          <p:nvPr/>
        </p:nvSpPr>
        <p:spPr bwMode="auto">
          <a:xfrm>
            <a:off x="2819400" y="5867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 pitchFamily="18" charset="0"/>
              </a:rPr>
              <a:t>15N</a:t>
            </a:r>
          </a:p>
        </p:txBody>
      </p:sp>
      <p:sp>
        <p:nvSpPr>
          <p:cNvPr id="29770" name="文本框 16471"/>
          <p:cNvSpPr txBox="1">
            <a:spLocks noChangeArrowheads="1"/>
          </p:cNvSpPr>
          <p:nvPr/>
        </p:nvSpPr>
        <p:spPr bwMode="auto">
          <a:xfrm>
            <a:off x="4876800" y="13716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F</a:t>
            </a:r>
          </a:p>
        </p:txBody>
      </p:sp>
      <p:sp>
        <p:nvSpPr>
          <p:cNvPr id="29771" name="文本框 16472"/>
          <p:cNvSpPr txBox="1">
            <a:spLocks noChangeArrowheads="1"/>
          </p:cNvSpPr>
          <p:nvPr/>
        </p:nvSpPr>
        <p:spPr bwMode="auto">
          <a:xfrm>
            <a:off x="762000" y="41910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F</a:t>
            </a:r>
          </a:p>
        </p:txBody>
      </p:sp>
      <p:sp>
        <p:nvSpPr>
          <p:cNvPr id="29772" name="文本框 16473"/>
          <p:cNvSpPr txBox="1">
            <a:spLocks noChangeArrowheads="1"/>
          </p:cNvSpPr>
          <p:nvPr/>
        </p:nvSpPr>
        <p:spPr bwMode="auto">
          <a:xfrm>
            <a:off x="5791200" y="51054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F</a:t>
            </a:r>
          </a:p>
        </p:txBody>
      </p:sp>
      <p:sp>
        <p:nvSpPr>
          <p:cNvPr id="16475" name="文本框 16474"/>
          <p:cNvSpPr txBox="1">
            <a:spLocks noChangeArrowheads="1"/>
          </p:cNvSpPr>
          <p:nvPr/>
        </p:nvSpPr>
        <p:spPr bwMode="auto">
          <a:xfrm>
            <a:off x="7315200" y="5943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  <a:latin typeface="Times New Roman" pitchFamily="18" charset="0"/>
              </a:rPr>
              <a:t>5N</a:t>
            </a:r>
          </a:p>
        </p:txBody>
      </p:sp>
      <p:sp>
        <p:nvSpPr>
          <p:cNvPr id="29774" name="TextBox 78"/>
          <p:cNvSpPr txBox="1">
            <a:spLocks noChangeArrowheads="1"/>
          </p:cNvSpPr>
          <p:nvPr/>
        </p:nvSpPr>
        <p:spPr bwMode="auto">
          <a:xfrm>
            <a:off x="8001000" y="5000625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笔记</a:t>
            </a:r>
          </a:p>
        </p:txBody>
      </p:sp>
    </p:spTree>
    <p:extLst>
      <p:ext uri="{BB962C8B-B14F-4D97-AF65-F5344CB8AC3E}">
        <p14:creationId xmlns:p14="http://schemas.microsoft.com/office/powerpoint/2010/main" val="894881200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67" grpId="0"/>
      <p:bldP spid="16468" grpId="0"/>
      <p:bldP spid="16470" grpId="0"/>
      <p:bldP spid="16471" grpId="0"/>
      <p:bldP spid="1647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2370</Words>
  <Application>Microsoft Office PowerPoint</Application>
  <PresentationFormat>全屏显示(4:3)</PresentationFormat>
  <Paragraphs>302</Paragraphs>
  <Slides>45</Slides>
  <Notes>17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压力的作用效果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压强    (p)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这些用品或设备为什么要做成这样？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一、力</dc:title>
  <dc:creator>Administrator</dc:creator>
  <cp:lastModifiedBy>User</cp:lastModifiedBy>
  <cp:revision>7</cp:revision>
  <dcterms:created xsi:type="dcterms:W3CDTF">2021-02-06T05:00:33Z</dcterms:created>
  <dcterms:modified xsi:type="dcterms:W3CDTF">2021-02-06T05:09:28Z</dcterms:modified>
</cp:coreProperties>
</file>